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Light" charset="1" panose="00000400000000000000"/>
      <p:regular r:id="rId14"/>
    </p:embeddedFont>
    <p:embeddedFont>
      <p:font typeface="Montserrat Light Bold" charset="1" panose="00000800000000000000"/>
      <p:regular r:id="rId15"/>
    </p:embeddedFont>
    <p:embeddedFont>
      <p:font typeface="Montserrat Light Italics" charset="1" panose="00000400000000000000"/>
      <p:regular r:id="rId16"/>
    </p:embeddedFont>
    <p:embeddedFont>
      <p:font typeface="Montserrat Light Bold Italics" charset="1" panose="000008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DM Sans Italics" charset="1" panose="00000000000000000000"/>
      <p:regular r:id="rId20"/>
    </p:embeddedFont>
    <p:embeddedFont>
      <p:font typeface="DM Sans Bold Italics" charset="1" panose="000000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9.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3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318972" y="3202251"/>
            <a:ext cx="13074688" cy="4358919"/>
            <a:chOff x="0" y="0"/>
            <a:chExt cx="2524935" cy="841778"/>
          </a:xfrm>
        </p:grpSpPr>
        <p:sp>
          <p:nvSpPr>
            <p:cNvPr name="Freeform 6" id="6"/>
            <p:cNvSpPr/>
            <p:nvPr/>
          </p:nvSpPr>
          <p:spPr>
            <a:xfrm flipH="false" flipV="false" rot="0">
              <a:off x="0" y="0"/>
              <a:ext cx="2524935" cy="841778"/>
            </a:xfrm>
            <a:custGeom>
              <a:avLst/>
              <a:gdLst/>
              <a:ahLst/>
              <a:cxnLst/>
              <a:rect r="r" b="b" t="t" l="l"/>
              <a:pathLst>
                <a:path h="841778" w="2524935">
                  <a:moveTo>
                    <a:pt x="0" y="0"/>
                  </a:moveTo>
                  <a:lnTo>
                    <a:pt x="2524935" y="0"/>
                  </a:lnTo>
                  <a:lnTo>
                    <a:pt x="2524935" y="841778"/>
                  </a:lnTo>
                  <a:lnTo>
                    <a:pt x="0" y="841778"/>
                  </a:lnTo>
                  <a:close/>
                </a:path>
              </a:pathLst>
            </a:custGeom>
            <a:solidFill>
              <a:srgbClr val="000000">
                <a:alpha val="0"/>
              </a:srgbClr>
            </a:solidFill>
            <a:ln w="38100">
              <a:solidFill>
                <a:srgbClr val="000000"/>
              </a:solidFill>
            </a:ln>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5393660" y="1538248"/>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9" id="9"/>
          <p:cNvSpPr/>
          <p:nvPr/>
        </p:nvSpPr>
        <p:spPr>
          <a:xfrm flipH="false" flipV="false" rot="0">
            <a:off x="13428425" y="0"/>
            <a:ext cx="2599588" cy="2599588"/>
          </a:xfrm>
          <a:custGeom>
            <a:avLst/>
            <a:gdLst/>
            <a:ahLst/>
            <a:cxnLst/>
            <a:rect r="r" b="b" t="t" l="l"/>
            <a:pathLst>
              <a:path h="2599588" w="2599588">
                <a:moveTo>
                  <a:pt x="0" y="0"/>
                </a:moveTo>
                <a:lnTo>
                  <a:pt x="2599589" y="0"/>
                </a:lnTo>
                <a:lnTo>
                  <a:pt x="2599589" y="2599588"/>
                </a:lnTo>
                <a:lnTo>
                  <a:pt x="0" y="2599588"/>
                </a:lnTo>
                <a:lnTo>
                  <a:pt x="0" y="0"/>
                </a:lnTo>
                <a:close/>
              </a:path>
            </a:pathLst>
          </a:custGeom>
          <a:blipFill>
            <a:blip r:embed="rId5"/>
            <a:stretch>
              <a:fillRect l="0" t="0" r="0" b="0"/>
            </a:stretch>
          </a:blipFill>
        </p:spPr>
      </p:sp>
      <p:sp>
        <p:nvSpPr>
          <p:cNvPr name="Freeform 10" id="10"/>
          <p:cNvSpPr/>
          <p:nvPr/>
        </p:nvSpPr>
        <p:spPr>
          <a:xfrm flipH="false" flipV="false" rot="0">
            <a:off x="15467792" y="428184"/>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6"/>
            <a:stretch>
              <a:fillRect l="0" t="0" r="0" b="0"/>
            </a:stretch>
          </a:blipFill>
        </p:spPr>
      </p:sp>
      <p:sp>
        <p:nvSpPr>
          <p:cNvPr name="TextBox 11" id="11"/>
          <p:cNvSpPr txBox="true"/>
          <p:nvPr/>
        </p:nvSpPr>
        <p:spPr>
          <a:xfrm rot="0">
            <a:off x="1306414" y="4169328"/>
            <a:ext cx="14983881" cy="3241786"/>
          </a:xfrm>
          <a:prstGeom prst="rect">
            <a:avLst/>
          </a:prstGeom>
        </p:spPr>
        <p:txBody>
          <a:bodyPr anchor="t" rtlCol="false" tIns="0" lIns="0" bIns="0" rIns="0">
            <a:spAutoFit/>
          </a:bodyPr>
          <a:lstStyle/>
          <a:p>
            <a:pPr algn="ctr">
              <a:lnSpc>
                <a:spcPts val="13026"/>
              </a:lnSpc>
            </a:pPr>
            <a:r>
              <a:rPr lang="en-US" sz="9439" spc="925">
                <a:solidFill>
                  <a:srgbClr val="231F20"/>
                </a:solidFill>
                <a:latin typeface="Oswald Bold"/>
              </a:rPr>
              <a:t>MOBILE APPLICATION AND WEBSITE</a:t>
            </a:r>
          </a:p>
        </p:txBody>
      </p:sp>
      <p:sp>
        <p:nvSpPr>
          <p:cNvPr name="TextBox 12" id="12"/>
          <p:cNvSpPr txBox="true"/>
          <p:nvPr/>
        </p:nvSpPr>
        <p:spPr>
          <a:xfrm rot="0">
            <a:off x="4236347" y="3240765"/>
            <a:ext cx="9815307" cy="1090488"/>
          </a:xfrm>
          <a:prstGeom prst="rect">
            <a:avLst/>
          </a:prstGeom>
        </p:spPr>
        <p:txBody>
          <a:bodyPr anchor="t" rtlCol="false" tIns="0" lIns="0" bIns="0" rIns="0">
            <a:spAutoFit/>
          </a:bodyPr>
          <a:lstStyle/>
          <a:p>
            <a:pPr algn="ctr">
              <a:lnSpc>
                <a:spcPts val="8920"/>
              </a:lnSpc>
            </a:pPr>
            <a:r>
              <a:rPr lang="en-US" sz="6463" spc="633">
                <a:solidFill>
                  <a:srgbClr val="231F20"/>
                </a:solidFill>
                <a:latin typeface="Oswald Bold"/>
              </a:rPr>
              <a:t>NUMERO SADA FUTSAL </a:t>
            </a:r>
          </a:p>
        </p:txBody>
      </p:sp>
      <p:sp>
        <p:nvSpPr>
          <p:cNvPr name="TextBox 13" id="13"/>
          <p:cNvSpPr txBox="true"/>
          <p:nvPr/>
        </p:nvSpPr>
        <p:spPr>
          <a:xfrm rot="0">
            <a:off x="2318972" y="8732250"/>
            <a:ext cx="13249432" cy="456541"/>
          </a:xfrm>
          <a:prstGeom prst="rect">
            <a:avLst/>
          </a:prstGeom>
        </p:spPr>
        <p:txBody>
          <a:bodyPr anchor="t" rtlCol="false" tIns="0" lIns="0" bIns="0" rIns="0">
            <a:spAutoFit/>
          </a:bodyPr>
          <a:lstStyle/>
          <a:p>
            <a:pPr>
              <a:lnSpc>
                <a:spcPts val="3775"/>
              </a:lnSpc>
            </a:pPr>
            <a:r>
              <a:rPr lang="en-US" sz="2735" spc="144">
                <a:solidFill>
                  <a:srgbClr val="231F20"/>
                </a:solidFill>
                <a:latin typeface="Montserrat Classic Bold"/>
              </a:rPr>
              <a:t>D3 OF INFORMATION TECHNOLOGY                                       BY GROUP 13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278238" y="3372688"/>
            <a:ext cx="9133460" cy="5666725"/>
            <a:chOff x="0" y="0"/>
            <a:chExt cx="3349983" cy="2078450"/>
          </a:xfrm>
        </p:grpSpPr>
        <p:sp>
          <p:nvSpPr>
            <p:cNvPr name="Freeform 5" id="5"/>
            <p:cNvSpPr/>
            <p:nvPr/>
          </p:nvSpPr>
          <p:spPr>
            <a:xfrm flipH="false" flipV="false" rot="0">
              <a:off x="0" y="0"/>
              <a:ext cx="3349984" cy="2078450"/>
            </a:xfrm>
            <a:custGeom>
              <a:avLst/>
              <a:gdLst/>
              <a:ahLst/>
              <a:cxnLst/>
              <a:rect r="r" b="b" t="t" l="l"/>
              <a:pathLst>
                <a:path h="2078450" w="3349984">
                  <a:moveTo>
                    <a:pt x="26277" y="0"/>
                  </a:moveTo>
                  <a:lnTo>
                    <a:pt x="3323706" y="0"/>
                  </a:lnTo>
                  <a:cubicBezTo>
                    <a:pt x="3338219" y="0"/>
                    <a:pt x="3349984" y="11765"/>
                    <a:pt x="3349984" y="26277"/>
                  </a:cubicBezTo>
                  <a:lnTo>
                    <a:pt x="3349984" y="2052173"/>
                  </a:lnTo>
                  <a:cubicBezTo>
                    <a:pt x="3349984" y="2066685"/>
                    <a:pt x="3338219" y="2078450"/>
                    <a:pt x="3323706" y="2078450"/>
                  </a:cubicBezTo>
                  <a:lnTo>
                    <a:pt x="26277" y="2078450"/>
                  </a:lnTo>
                  <a:cubicBezTo>
                    <a:pt x="11765" y="2078450"/>
                    <a:pt x="0" y="2066685"/>
                    <a:pt x="0" y="2052173"/>
                  </a:cubicBezTo>
                  <a:lnTo>
                    <a:pt x="0" y="26277"/>
                  </a:lnTo>
                  <a:cubicBezTo>
                    <a:pt x="0" y="11765"/>
                    <a:pt x="11765" y="0"/>
                    <a:pt x="26277" y="0"/>
                  </a:cubicBezTo>
                  <a:close/>
                </a:path>
              </a:pathLst>
            </a:custGeom>
            <a:solidFill>
              <a:srgbClr val="FFFFFF">
                <a:alpha val="98824"/>
              </a:srgbClr>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1538888" y="1195362"/>
            <a:ext cx="9555896"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MAIN FUNCTION</a:t>
            </a:r>
          </a:p>
        </p:txBody>
      </p:sp>
      <p:sp>
        <p:nvSpPr>
          <p:cNvPr name="TextBox 8" id="8"/>
          <p:cNvSpPr txBox="true"/>
          <p:nvPr/>
        </p:nvSpPr>
        <p:spPr>
          <a:xfrm rot="0">
            <a:off x="7430772" y="3368758"/>
            <a:ext cx="8557674" cy="6167898"/>
          </a:xfrm>
          <a:prstGeom prst="rect">
            <a:avLst/>
          </a:prstGeom>
        </p:spPr>
        <p:txBody>
          <a:bodyPr anchor="t" rtlCol="false" tIns="0" lIns="0" bIns="0" rIns="0">
            <a:spAutoFit/>
          </a:bodyPr>
          <a:lstStyle/>
          <a:p>
            <a:pPr>
              <a:lnSpc>
                <a:spcPts val="4437"/>
              </a:lnSpc>
            </a:pPr>
          </a:p>
          <a:p>
            <a:pPr>
              <a:lnSpc>
                <a:spcPts val="4437"/>
              </a:lnSpc>
            </a:pPr>
            <a:r>
              <a:rPr lang="en-US" sz="3169">
                <a:solidFill>
                  <a:srgbClr val="100F0D"/>
                </a:solidFill>
                <a:latin typeface="Montserrat Light"/>
              </a:rPr>
              <a:t>1) Registration function</a:t>
            </a:r>
          </a:p>
          <a:p>
            <a:pPr>
              <a:lnSpc>
                <a:spcPts val="4437"/>
              </a:lnSpc>
            </a:pPr>
            <a:r>
              <a:rPr lang="en-US" sz="3169">
                <a:solidFill>
                  <a:srgbClr val="100F0D"/>
                </a:solidFill>
                <a:latin typeface="Montserrat Light"/>
              </a:rPr>
              <a:t>2) Login function</a:t>
            </a:r>
          </a:p>
          <a:p>
            <a:pPr>
              <a:lnSpc>
                <a:spcPts val="4437"/>
              </a:lnSpc>
            </a:pPr>
            <a:r>
              <a:rPr lang="en-US" sz="3169">
                <a:solidFill>
                  <a:srgbClr val="100F0D"/>
                </a:solidFill>
                <a:latin typeface="Montserrat Light"/>
              </a:rPr>
              <a:t>3) Futsal field booking function</a:t>
            </a:r>
          </a:p>
          <a:p>
            <a:pPr>
              <a:lnSpc>
                <a:spcPts val="4437"/>
              </a:lnSpc>
            </a:pPr>
            <a:r>
              <a:rPr lang="en-US" sz="3169">
                <a:solidFill>
                  <a:srgbClr val="100F0D"/>
                </a:solidFill>
                <a:latin typeface="Montserrat Light"/>
              </a:rPr>
              <a:t>4) The function of ordering dishes</a:t>
            </a:r>
          </a:p>
          <a:p>
            <a:pPr>
              <a:lnSpc>
                <a:spcPts val="4437"/>
              </a:lnSpc>
            </a:pPr>
            <a:r>
              <a:rPr lang="en-US" sz="3169">
                <a:solidFill>
                  <a:srgbClr val="100F0D"/>
                </a:solidFill>
                <a:latin typeface="Montserrat Light"/>
              </a:rPr>
              <a:t>5) Function of managing the dish menu</a:t>
            </a:r>
          </a:p>
          <a:p>
            <a:pPr>
              <a:lnSpc>
                <a:spcPts val="4437"/>
              </a:lnSpc>
            </a:pPr>
            <a:r>
              <a:rPr lang="en-US" sz="3169">
                <a:solidFill>
                  <a:srgbClr val="100F0D"/>
                </a:solidFill>
                <a:latin typeface="Montserrat Light"/>
              </a:rPr>
              <a:t>6) The function of managing field data</a:t>
            </a:r>
          </a:p>
          <a:p>
            <a:pPr>
              <a:lnSpc>
                <a:spcPts val="4437"/>
              </a:lnSpc>
            </a:pPr>
            <a:r>
              <a:rPr lang="en-US" sz="3169">
                <a:solidFill>
                  <a:srgbClr val="100F0D"/>
                </a:solidFill>
                <a:latin typeface="Montserrat Light"/>
              </a:rPr>
              <a:t>7) Field booking confirmation function</a:t>
            </a:r>
          </a:p>
          <a:p>
            <a:pPr>
              <a:lnSpc>
                <a:spcPts val="4437"/>
              </a:lnSpc>
            </a:pPr>
            <a:r>
              <a:rPr lang="en-US" sz="3169">
                <a:solidFill>
                  <a:srgbClr val="100F0D"/>
                </a:solidFill>
                <a:latin typeface="Montserrat Light"/>
              </a:rPr>
              <a:t>8) Dish booking confirmation function</a:t>
            </a:r>
          </a:p>
          <a:p>
            <a:pPr>
              <a:lnSpc>
                <a:spcPts val="4437"/>
              </a:lnSpc>
            </a:pPr>
          </a:p>
          <a:p>
            <a:pPr>
              <a:lnSpc>
                <a:spcPts val="4437"/>
              </a:lnSpc>
            </a:pPr>
          </a:p>
        </p:txBody>
      </p:sp>
      <p:sp>
        <p:nvSpPr>
          <p:cNvPr name="Freeform 9" id="9"/>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4122806" y="2311347"/>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11" id="11"/>
          <p:cNvSpPr/>
          <p:nvPr/>
        </p:nvSpPr>
        <p:spPr>
          <a:xfrm flipH="false" flipV="false" rot="0">
            <a:off x="12157571" y="773099"/>
            <a:ext cx="2599588" cy="2599588"/>
          </a:xfrm>
          <a:custGeom>
            <a:avLst/>
            <a:gdLst/>
            <a:ahLst/>
            <a:cxnLst/>
            <a:rect r="r" b="b" t="t" l="l"/>
            <a:pathLst>
              <a:path h="2599588" w="2599588">
                <a:moveTo>
                  <a:pt x="0" y="0"/>
                </a:moveTo>
                <a:lnTo>
                  <a:pt x="2599588" y="0"/>
                </a:lnTo>
                <a:lnTo>
                  <a:pt x="2599588" y="2599589"/>
                </a:lnTo>
                <a:lnTo>
                  <a:pt x="0" y="2599589"/>
                </a:lnTo>
                <a:lnTo>
                  <a:pt x="0" y="0"/>
                </a:lnTo>
                <a:close/>
              </a:path>
            </a:pathLst>
          </a:custGeom>
          <a:blipFill>
            <a:blip r:embed="rId5"/>
            <a:stretch>
              <a:fillRect l="0" t="0" r="0" b="0"/>
            </a:stretch>
          </a:blipFill>
        </p:spPr>
      </p:sp>
      <p:sp>
        <p:nvSpPr>
          <p:cNvPr name="Freeform 12" id="12"/>
          <p:cNvSpPr/>
          <p:nvPr/>
        </p:nvSpPr>
        <p:spPr>
          <a:xfrm flipH="false" flipV="false" rot="0">
            <a:off x="14196938" y="1201284"/>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278238" y="3372688"/>
            <a:ext cx="9133460" cy="5666725"/>
            <a:chOff x="0" y="0"/>
            <a:chExt cx="3349983" cy="2078450"/>
          </a:xfrm>
        </p:grpSpPr>
        <p:sp>
          <p:nvSpPr>
            <p:cNvPr name="Freeform 5" id="5"/>
            <p:cNvSpPr/>
            <p:nvPr/>
          </p:nvSpPr>
          <p:spPr>
            <a:xfrm flipH="false" flipV="false" rot="0">
              <a:off x="0" y="0"/>
              <a:ext cx="3349984" cy="2078450"/>
            </a:xfrm>
            <a:custGeom>
              <a:avLst/>
              <a:gdLst/>
              <a:ahLst/>
              <a:cxnLst/>
              <a:rect r="r" b="b" t="t" l="l"/>
              <a:pathLst>
                <a:path h="2078450" w="3349984">
                  <a:moveTo>
                    <a:pt x="26277" y="0"/>
                  </a:moveTo>
                  <a:lnTo>
                    <a:pt x="3323706" y="0"/>
                  </a:lnTo>
                  <a:cubicBezTo>
                    <a:pt x="3338219" y="0"/>
                    <a:pt x="3349984" y="11765"/>
                    <a:pt x="3349984" y="26277"/>
                  </a:cubicBezTo>
                  <a:lnTo>
                    <a:pt x="3349984" y="2052173"/>
                  </a:lnTo>
                  <a:cubicBezTo>
                    <a:pt x="3349984" y="2066685"/>
                    <a:pt x="3338219" y="2078450"/>
                    <a:pt x="3323706" y="2078450"/>
                  </a:cubicBezTo>
                  <a:lnTo>
                    <a:pt x="26277" y="2078450"/>
                  </a:lnTo>
                  <a:cubicBezTo>
                    <a:pt x="11765" y="2078450"/>
                    <a:pt x="0" y="2066685"/>
                    <a:pt x="0" y="2052173"/>
                  </a:cubicBezTo>
                  <a:lnTo>
                    <a:pt x="0" y="26277"/>
                  </a:lnTo>
                  <a:cubicBezTo>
                    <a:pt x="0" y="11765"/>
                    <a:pt x="11765" y="0"/>
                    <a:pt x="26277" y="0"/>
                  </a:cubicBezTo>
                  <a:close/>
                </a:path>
              </a:pathLst>
            </a:custGeom>
            <a:solidFill>
              <a:srgbClr val="FFFFFF">
                <a:alpha val="98824"/>
              </a:srgbClr>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1538888" y="1195362"/>
            <a:ext cx="9555896"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MAIN FUNCTION</a:t>
            </a:r>
          </a:p>
        </p:txBody>
      </p:sp>
      <p:sp>
        <p:nvSpPr>
          <p:cNvPr name="TextBox 8" id="8"/>
          <p:cNvSpPr txBox="true"/>
          <p:nvPr/>
        </p:nvSpPr>
        <p:spPr>
          <a:xfrm rot="0">
            <a:off x="8045006" y="3703919"/>
            <a:ext cx="7661920" cy="6729873"/>
          </a:xfrm>
          <a:prstGeom prst="rect">
            <a:avLst/>
          </a:prstGeom>
        </p:spPr>
        <p:txBody>
          <a:bodyPr anchor="t" rtlCol="false" tIns="0" lIns="0" bIns="0" rIns="0">
            <a:spAutoFit/>
          </a:bodyPr>
          <a:lstStyle/>
          <a:p>
            <a:pPr>
              <a:lnSpc>
                <a:spcPts val="4437"/>
              </a:lnSpc>
            </a:pPr>
            <a:r>
              <a:rPr lang="en-US" sz="3169">
                <a:solidFill>
                  <a:srgbClr val="100F0D"/>
                </a:solidFill>
                <a:latin typeface="Montserrat Light"/>
              </a:rPr>
              <a:t>9</a:t>
            </a:r>
            <a:r>
              <a:rPr lang="en-US" sz="3169">
                <a:solidFill>
                  <a:srgbClr val="100F0D"/>
                </a:solidFill>
                <a:latin typeface="Montserrat Light"/>
              </a:rPr>
              <a:t>) Add event function</a:t>
            </a:r>
          </a:p>
          <a:p>
            <a:pPr>
              <a:lnSpc>
                <a:spcPts val="4437"/>
              </a:lnSpc>
            </a:pPr>
            <a:r>
              <a:rPr lang="en-US" sz="3169">
                <a:solidFill>
                  <a:srgbClr val="100F0D"/>
                </a:solidFill>
                <a:latin typeface="Montserrat Light"/>
              </a:rPr>
              <a:t>10) Event delete function</a:t>
            </a:r>
          </a:p>
          <a:p>
            <a:pPr>
              <a:lnSpc>
                <a:spcPts val="4437"/>
              </a:lnSpc>
            </a:pPr>
            <a:r>
              <a:rPr lang="en-US" sz="3169">
                <a:solidFill>
                  <a:srgbClr val="100F0D"/>
                </a:solidFill>
                <a:latin typeface="Montserrat Light"/>
              </a:rPr>
              <a:t>11) User data editing function</a:t>
            </a:r>
          </a:p>
          <a:p>
            <a:pPr>
              <a:lnSpc>
                <a:spcPts val="4437"/>
              </a:lnSpc>
            </a:pPr>
            <a:r>
              <a:rPr lang="en-US" sz="3169">
                <a:solidFill>
                  <a:srgbClr val="100F0D"/>
                </a:solidFill>
                <a:latin typeface="Montserrat Light"/>
              </a:rPr>
              <a:t>12) User delete function</a:t>
            </a:r>
          </a:p>
          <a:p>
            <a:pPr>
              <a:lnSpc>
                <a:spcPts val="4437"/>
              </a:lnSpc>
            </a:pPr>
            <a:r>
              <a:rPr lang="en-US" sz="3169">
                <a:solidFill>
                  <a:srgbClr val="100F0D"/>
                </a:solidFill>
                <a:latin typeface="Montserrat Light"/>
              </a:rPr>
              <a:t>13) Cart editing function</a:t>
            </a:r>
          </a:p>
          <a:p>
            <a:pPr>
              <a:lnSpc>
                <a:spcPts val="4437"/>
              </a:lnSpc>
            </a:pPr>
            <a:r>
              <a:rPr lang="en-US" sz="3169">
                <a:solidFill>
                  <a:srgbClr val="100F0D"/>
                </a:solidFill>
                <a:latin typeface="Montserrat Light"/>
              </a:rPr>
              <a:t>14) Cart deleting function</a:t>
            </a:r>
          </a:p>
          <a:p>
            <a:pPr>
              <a:lnSpc>
                <a:spcPts val="4437"/>
              </a:lnSpc>
            </a:pPr>
            <a:r>
              <a:rPr lang="en-US" sz="3169">
                <a:solidFill>
                  <a:srgbClr val="100F0D"/>
                </a:solidFill>
                <a:latin typeface="Montserrat Light"/>
              </a:rPr>
              <a:t>15) Cancel meal order function</a:t>
            </a:r>
          </a:p>
          <a:p>
            <a:pPr>
              <a:lnSpc>
                <a:spcPts val="4437"/>
              </a:lnSpc>
            </a:pPr>
            <a:r>
              <a:rPr lang="en-US" sz="3169">
                <a:solidFill>
                  <a:srgbClr val="100F0D"/>
                </a:solidFill>
                <a:latin typeface="Montserrat Light"/>
              </a:rPr>
              <a:t>16) Information viewing function</a:t>
            </a:r>
          </a:p>
          <a:p>
            <a:pPr>
              <a:lnSpc>
                <a:spcPts val="4437"/>
              </a:lnSpc>
            </a:pPr>
            <a:r>
              <a:rPr lang="en-US" sz="3169">
                <a:solidFill>
                  <a:srgbClr val="100F0D"/>
                </a:solidFill>
                <a:latin typeface="Montserrat Light"/>
              </a:rPr>
              <a:t>17) Logout function</a:t>
            </a:r>
          </a:p>
          <a:p>
            <a:pPr>
              <a:lnSpc>
                <a:spcPts val="4437"/>
              </a:lnSpc>
            </a:pPr>
          </a:p>
          <a:p>
            <a:pPr>
              <a:lnSpc>
                <a:spcPts val="4437"/>
              </a:lnSpc>
            </a:pPr>
          </a:p>
          <a:p>
            <a:pPr>
              <a:lnSpc>
                <a:spcPts val="4437"/>
              </a:lnSpc>
            </a:pPr>
          </a:p>
        </p:txBody>
      </p:sp>
      <p:sp>
        <p:nvSpPr>
          <p:cNvPr name="Freeform 9" id="9"/>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4122806" y="2311347"/>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11" id="11"/>
          <p:cNvSpPr/>
          <p:nvPr/>
        </p:nvSpPr>
        <p:spPr>
          <a:xfrm flipH="false" flipV="false" rot="0">
            <a:off x="12157571" y="773099"/>
            <a:ext cx="2599588" cy="2599588"/>
          </a:xfrm>
          <a:custGeom>
            <a:avLst/>
            <a:gdLst/>
            <a:ahLst/>
            <a:cxnLst/>
            <a:rect r="r" b="b" t="t" l="l"/>
            <a:pathLst>
              <a:path h="2599588" w="2599588">
                <a:moveTo>
                  <a:pt x="0" y="0"/>
                </a:moveTo>
                <a:lnTo>
                  <a:pt x="2599588" y="0"/>
                </a:lnTo>
                <a:lnTo>
                  <a:pt x="2599588" y="2599589"/>
                </a:lnTo>
                <a:lnTo>
                  <a:pt x="0" y="2599589"/>
                </a:lnTo>
                <a:lnTo>
                  <a:pt x="0" y="0"/>
                </a:lnTo>
                <a:close/>
              </a:path>
            </a:pathLst>
          </a:custGeom>
          <a:blipFill>
            <a:blip r:embed="rId5"/>
            <a:stretch>
              <a:fillRect l="0" t="0" r="0" b="0"/>
            </a:stretch>
          </a:blipFill>
        </p:spPr>
      </p:sp>
      <p:sp>
        <p:nvSpPr>
          <p:cNvPr name="Freeform 12" id="12"/>
          <p:cNvSpPr/>
          <p:nvPr/>
        </p:nvSpPr>
        <p:spPr>
          <a:xfrm flipH="false" flipV="false" rot="0">
            <a:off x="14196938" y="1201284"/>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51887" y="9636266"/>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4"/>
            <a:stretch>
              <a:fillRect l="0" t="-86495" r="0" b="0"/>
            </a:stretch>
          </a:blipFill>
        </p:spPr>
      </p:sp>
      <p:sp>
        <p:nvSpPr>
          <p:cNvPr name="Freeform 4" id="4"/>
          <p:cNvSpPr/>
          <p:nvPr/>
        </p:nvSpPr>
        <p:spPr>
          <a:xfrm flipH="false" flipV="false" rot="0">
            <a:off x="6846568" y="9636266"/>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4"/>
            <a:stretch>
              <a:fillRect l="0" t="-86495" r="0" b="0"/>
            </a:stretch>
          </a:blipFill>
        </p:spPr>
      </p:sp>
      <p:sp>
        <p:nvSpPr>
          <p:cNvPr name="Freeform 5" id="5"/>
          <p:cNvSpPr/>
          <p:nvPr/>
        </p:nvSpPr>
        <p:spPr>
          <a:xfrm flipH="false" flipV="false" rot="0">
            <a:off x="2040845" y="9636266"/>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4"/>
            <a:stretch>
              <a:fillRect l="0" t="-86495" r="0" b="0"/>
            </a:stretch>
          </a:blipFill>
        </p:spPr>
      </p:sp>
      <p:grpSp>
        <p:nvGrpSpPr>
          <p:cNvPr name="Group 6" id="6"/>
          <p:cNvGrpSpPr/>
          <p:nvPr/>
        </p:nvGrpSpPr>
        <p:grpSpPr>
          <a:xfrm rot="0">
            <a:off x="2289311" y="2059729"/>
            <a:ext cx="13467609" cy="7576537"/>
            <a:chOff x="0" y="0"/>
            <a:chExt cx="4190143" cy="2357269"/>
          </a:xfrm>
        </p:grpSpPr>
        <p:sp>
          <p:nvSpPr>
            <p:cNvPr name="Freeform 7" id="7"/>
            <p:cNvSpPr/>
            <p:nvPr/>
          </p:nvSpPr>
          <p:spPr>
            <a:xfrm flipH="false" flipV="false" rot="0">
              <a:off x="0" y="0"/>
              <a:ext cx="4190143" cy="2357269"/>
            </a:xfrm>
            <a:custGeom>
              <a:avLst/>
              <a:gdLst/>
              <a:ahLst/>
              <a:cxnLst/>
              <a:rect r="r" b="b" t="t" l="l"/>
              <a:pathLst>
                <a:path h="2357269" w="4190143">
                  <a:moveTo>
                    <a:pt x="0" y="0"/>
                  </a:moveTo>
                  <a:lnTo>
                    <a:pt x="4190143" y="0"/>
                  </a:lnTo>
                  <a:lnTo>
                    <a:pt x="4190143" y="2357269"/>
                  </a:lnTo>
                  <a:lnTo>
                    <a:pt x="0" y="2357269"/>
                  </a:lnTo>
                  <a:close/>
                </a:path>
              </a:pathLst>
            </a:custGeom>
            <a:solidFill>
              <a:srgbClr val="EFEFE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9" id="9"/>
          <p:cNvSpPr txBox="true"/>
          <p:nvPr/>
        </p:nvSpPr>
        <p:spPr>
          <a:xfrm rot="0">
            <a:off x="16422360" y="1423281"/>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F2F2F2"/>
                </a:solidFill>
                <a:latin typeface="Montserrat Classic Bold"/>
              </a:rPr>
              <a:t>GROUP 13</a:t>
            </a:r>
          </a:p>
        </p:txBody>
      </p:sp>
      <p:sp>
        <p:nvSpPr>
          <p:cNvPr name="Freeform 10" id="10"/>
          <p:cNvSpPr/>
          <p:nvPr/>
        </p:nvSpPr>
        <p:spPr>
          <a:xfrm flipH="false" flipV="false" rot="0">
            <a:off x="14457125" y="-114966"/>
            <a:ext cx="2599588" cy="2599588"/>
          </a:xfrm>
          <a:custGeom>
            <a:avLst/>
            <a:gdLst/>
            <a:ahLst/>
            <a:cxnLst/>
            <a:rect r="r" b="b" t="t" l="l"/>
            <a:pathLst>
              <a:path h="2599588" w="2599588">
                <a:moveTo>
                  <a:pt x="0" y="0"/>
                </a:moveTo>
                <a:lnTo>
                  <a:pt x="2599589" y="0"/>
                </a:lnTo>
                <a:lnTo>
                  <a:pt x="2599589" y="2599588"/>
                </a:lnTo>
                <a:lnTo>
                  <a:pt x="0" y="2599588"/>
                </a:lnTo>
                <a:lnTo>
                  <a:pt x="0" y="0"/>
                </a:lnTo>
                <a:close/>
              </a:path>
            </a:pathLst>
          </a:custGeom>
          <a:blipFill>
            <a:blip r:embed="rId5"/>
            <a:stretch>
              <a:fillRect l="0" t="0" r="0" b="0"/>
            </a:stretch>
          </a:blipFill>
        </p:spPr>
      </p:sp>
      <p:sp>
        <p:nvSpPr>
          <p:cNvPr name="Freeform 11" id="11"/>
          <p:cNvSpPr/>
          <p:nvPr/>
        </p:nvSpPr>
        <p:spPr>
          <a:xfrm flipH="false" flipV="false" rot="0">
            <a:off x="16496492" y="279931"/>
            <a:ext cx="1791508" cy="1522782"/>
          </a:xfrm>
          <a:custGeom>
            <a:avLst/>
            <a:gdLst/>
            <a:ahLst/>
            <a:cxnLst/>
            <a:rect r="r" b="b" t="t" l="l"/>
            <a:pathLst>
              <a:path h="1522782" w="1791508">
                <a:moveTo>
                  <a:pt x="0" y="0"/>
                </a:moveTo>
                <a:lnTo>
                  <a:pt x="1791508" y="0"/>
                </a:lnTo>
                <a:lnTo>
                  <a:pt x="1791508" y="1522781"/>
                </a:lnTo>
                <a:lnTo>
                  <a:pt x="0" y="1522781"/>
                </a:lnTo>
                <a:lnTo>
                  <a:pt x="0" y="0"/>
                </a:lnTo>
                <a:close/>
              </a:path>
            </a:pathLst>
          </a:custGeom>
          <a:blipFill>
            <a:blip r:embed="rId6"/>
            <a:stretch>
              <a:fillRect l="0" t="0" r="0" b="0"/>
            </a:stretch>
          </a:blipFill>
        </p:spPr>
      </p:sp>
      <p:sp>
        <p:nvSpPr>
          <p:cNvPr name="Freeform 12" id="12"/>
          <p:cNvSpPr/>
          <p:nvPr/>
        </p:nvSpPr>
        <p:spPr>
          <a:xfrm flipH="false" flipV="false" rot="0">
            <a:off x="5969420" y="2283664"/>
            <a:ext cx="7170852" cy="7352602"/>
          </a:xfrm>
          <a:custGeom>
            <a:avLst/>
            <a:gdLst/>
            <a:ahLst/>
            <a:cxnLst/>
            <a:rect r="r" b="b" t="t" l="l"/>
            <a:pathLst>
              <a:path h="7352602" w="7170852">
                <a:moveTo>
                  <a:pt x="0" y="0"/>
                </a:moveTo>
                <a:lnTo>
                  <a:pt x="7170851" y="0"/>
                </a:lnTo>
                <a:lnTo>
                  <a:pt x="7170851" y="7352602"/>
                </a:lnTo>
                <a:lnTo>
                  <a:pt x="0" y="7352602"/>
                </a:lnTo>
                <a:lnTo>
                  <a:pt x="0" y="0"/>
                </a:lnTo>
                <a:close/>
              </a:path>
            </a:pathLst>
          </a:custGeom>
          <a:blipFill>
            <a:blip r:embed="rId7"/>
            <a:stretch>
              <a:fillRect l="0" t="0" r="0" b="0"/>
            </a:stretch>
          </a:blipFill>
        </p:spPr>
      </p:sp>
      <p:sp>
        <p:nvSpPr>
          <p:cNvPr name="TextBox 13" id="13"/>
          <p:cNvSpPr txBox="true"/>
          <p:nvPr/>
        </p:nvSpPr>
        <p:spPr>
          <a:xfrm rot="0">
            <a:off x="-1299360" y="379760"/>
            <a:ext cx="13617940" cy="1467261"/>
          </a:xfrm>
          <a:prstGeom prst="rect">
            <a:avLst/>
          </a:prstGeom>
        </p:spPr>
        <p:txBody>
          <a:bodyPr anchor="t" rtlCol="false" tIns="0" lIns="0" bIns="0" rIns="0">
            <a:spAutoFit/>
          </a:bodyPr>
          <a:lstStyle/>
          <a:p>
            <a:pPr algn="ctr" marL="0" indent="0" lvl="0">
              <a:lnSpc>
                <a:spcPts val="12050"/>
              </a:lnSpc>
              <a:spcBef>
                <a:spcPct val="0"/>
              </a:spcBef>
            </a:pPr>
            <a:r>
              <a:rPr lang="en-US" sz="8732" spc="855">
                <a:solidFill>
                  <a:srgbClr val="F2F2F2"/>
                </a:solidFill>
                <a:latin typeface="Oswald Bold"/>
              </a:rPr>
              <a:t>USECASE DIAGRAM</a:t>
            </a:r>
          </a:p>
        </p:txBody>
      </p:sp>
      <p:sp>
        <p:nvSpPr>
          <p:cNvPr name="TextBox 14" id="14"/>
          <p:cNvSpPr txBox="true"/>
          <p:nvPr/>
        </p:nvSpPr>
        <p:spPr>
          <a:xfrm rot="0">
            <a:off x="2534717" y="5452654"/>
            <a:ext cx="2974893" cy="578360"/>
          </a:xfrm>
          <a:prstGeom prst="rect">
            <a:avLst/>
          </a:prstGeom>
        </p:spPr>
        <p:txBody>
          <a:bodyPr anchor="t" rtlCol="false" tIns="0" lIns="0" bIns="0" rIns="0">
            <a:spAutoFit/>
          </a:bodyPr>
          <a:lstStyle/>
          <a:p>
            <a:pPr algn="ctr" marL="0" indent="0" lvl="0">
              <a:lnSpc>
                <a:spcPts val="4760"/>
              </a:lnSpc>
              <a:spcBef>
                <a:spcPct val="0"/>
              </a:spcBef>
            </a:pPr>
            <a:r>
              <a:rPr lang="en-US" sz="3449" spc="338">
                <a:solidFill>
                  <a:srgbClr val="010101"/>
                </a:solidFill>
                <a:latin typeface="Oswald"/>
              </a:rPr>
              <a:t>FOR WEBSITE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51887" y="9636266"/>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4"/>
            <a:stretch>
              <a:fillRect l="0" t="-86495" r="0" b="0"/>
            </a:stretch>
          </a:blipFill>
        </p:spPr>
      </p:sp>
      <p:sp>
        <p:nvSpPr>
          <p:cNvPr name="Freeform 4" id="4"/>
          <p:cNvSpPr/>
          <p:nvPr/>
        </p:nvSpPr>
        <p:spPr>
          <a:xfrm flipH="false" flipV="false" rot="0">
            <a:off x="6846568" y="9636266"/>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4"/>
            <a:stretch>
              <a:fillRect l="0" t="-86495" r="0" b="0"/>
            </a:stretch>
          </a:blipFill>
        </p:spPr>
      </p:sp>
      <p:sp>
        <p:nvSpPr>
          <p:cNvPr name="Freeform 5" id="5"/>
          <p:cNvSpPr/>
          <p:nvPr/>
        </p:nvSpPr>
        <p:spPr>
          <a:xfrm flipH="false" flipV="false" rot="0">
            <a:off x="2040845" y="9636266"/>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4"/>
            <a:stretch>
              <a:fillRect l="0" t="-86495" r="0" b="0"/>
            </a:stretch>
          </a:blipFill>
        </p:spPr>
      </p:sp>
      <p:grpSp>
        <p:nvGrpSpPr>
          <p:cNvPr name="Group 6" id="6"/>
          <p:cNvGrpSpPr/>
          <p:nvPr/>
        </p:nvGrpSpPr>
        <p:grpSpPr>
          <a:xfrm rot="0">
            <a:off x="2289311" y="2059729"/>
            <a:ext cx="13467609" cy="7576537"/>
            <a:chOff x="0" y="0"/>
            <a:chExt cx="4190143" cy="2357269"/>
          </a:xfrm>
        </p:grpSpPr>
        <p:sp>
          <p:nvSpPr>
            <p:cNvPr name="Freeform 7" id="7"/>
            <p:cNvSpPr/>
            <p:nvPr/>
          </p:nvSpPr>
          <p:spPr>
            <a:xfrm flipH="false" flipV="false" rot="0">
              <a:off x="0" y="0"/>
              <a:ext cx="4190143" cy="2357269"/>
            </a:xfrm>
            <a:custGeom>
              <a:avLst/>
              <a:gdLst/>
              <a:ahLst/>
              <a:cxnLst/>
              <a:rect r="r" b="b" t="t" l="l"/>
              <a:pathLst>
                <a:path h="2357269" w="4190143">
                  <a:moveTo>
                    <a:pt x="0" y="0"/>
                  </a:moveTo>
                  <a:lnTo>
                    <a:pt x="4190143" y="0"/>
                  </a:lnTo>
                  <a:lnTo>
                    <a:pt x="4190143" y="2357269"/>
                  </a:lnTo>
                  <a:lnTo>
                    <a:pt x="0" y="2357269"/>
                  </a:lnTo>
                  <a:close/>
                </a:path>
              </a:pathLst>
            </a:custGeom>
            <a:solidFill>
              <a:srgbClr val="EFEFE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9" id="9"/>
          <p:cNvSpPr txBox="true"/>
          <p:nvPr/>
        </p:nvSpPr>
        <p:spPr>
          <a:xfrm rot="0">
            <a:off x="16422360" y="1423281"/>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F2F2F2"/>
                </a:solidFill>
                <a:latin typeface="Montserrat Classic Bold"/>
              </a:rPr>
              <a:t>GROUP 13</a:t>
            </a:r>
          </a:p>
        </p:txBody>
      </p:sp>
      <p:sp>
        <p:nvSpPr>
          <p:cNvPr name="Freeform 10" id="10"/>
          <p:cNvSpPr/>
          <p:nvPr/>
        </p:nvSpPr>
        <p:spPr>
          <a:xfrm flipH="false" flipV="false" rot="0">
            <a:off x="14457125" y="-114966"/>
            <a:ext cx="2599588" cy="2599588"/>
          </a:xfrm>
          <a:custGeom>
            <a:avLst/>
            <a:gdLst/>
            <a:ahLst/>
            <a:cxnLst/>
            <a:rect r="r" b="b" t="t" l="l"/>
            <a:pathLst>
              <a:path h="2599588" w="2599588">
                <a:moveTo>
                  <a:pt x="0" y="0"/>
                </a:moveTo>
                <a:lnTo>
                  <a:pt x="2599589" y="0"/>
                </a:lnTo>
                <a:lnTo>
                  <a:pt x="2599589" y="2599588"/>
                </a:lnTo>
                <a:lnTo>
                  <a:pt x="0" y="2599588"/>
                </a:lnTo>
                <a:lnTo>
                  <a:pt x="0" y="0"/>
                </a:lnTo>
                <a:close/>
              </a:path>
            </a:pathLst>
          </a:custGeom>
          <a:blipFill>
            <a:blip r:embed="rId5"/>
            <a:stretch>
              <a:fillRect l="0" t="0" r="0" b="0"/>
            </a:stretch>
          </a:blipFill>
        </p:spPr>
      </p:sp>
      <p:sp>
        <p:nvSpPr>
          <p:cNvPr name="Freeform 11" id="11"/>
          <p:cNvSpPr/>
          <p:nvPr/>
        </p:nvSpPr>
        <p:spPr>
          <a:xfrm flipH="false" flipV="false" rot="0">
            <a:off x="16496492" y="313218"/>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6"/>
            <a:stretch>
              <a:fillRect l="0" t="0" r="0" b="0"/>
            </a:stretch>
          </a:blipFill>
        </p:spPr>
      </p:sp>
      <p:sp>
        <p:nvSpPr>
          <p:cNvPr name="Freeform 12" id="12"/>
          <p:cNvSpPr/>
          <p:nvPr/>
        </p:nvSpPr>
        <p:spPr>
          <a:xfrm flipH="false" flipV="false" rot="0">
            <a:off x="5912848" y="2105076"/>
            <a:ext cx="9405291" cy="7485844"/>
          </a:xfrm>
          <a:custGeom>
            <a:avLst/>
            <a:gdLst/>
            <a:ahLst/>
            <a:cxnLst/>
            <a:rect r="r" b="b" t="t" l="l"/>
            <a:pathLst>
              <a:path h="7485844" w="9405291">
                <a:moveTo>
                  <a:pt x="0" y="0"/>
                </a:moveTo>
                <a:lnTo>
                  <a:pt x="9405291" y="0"/>
                </a:lnTo>
                <a:lnTo>
                  <a:pt x="9405291" y="7485843"/>
                </a:lnTo>
                <a:lnTo>
                  <a:pt x="0" y="7485843"/>
                </a:lnTo>
                <a:lnTo>
                  <a:pt x="0" y="0"/>
                </a:lnTo>
                <a:close/>
              </a:path>
            </a:pathLst>
          </a:custGeom>
          <a:blipFill>
            <a:blip r:embed="rId7"/>
            <a:stretch>
              <a:fillRect l="0" t="0" r="0" b="0"/>
            </a:stretch>
          </a:blipFill>
        </p:spPr>
      </p:sp>
      <p:sp>
        <p:nvSpPr>
          <p:cNvPr name="TextBox 13" id="13"/>
          <p:cNvSpPr txBox="true"/>
          <p:nvPr/>
        </p:nvSpPr>
        <p:spPr>
          <a:xfrm rot="0">
            <a:off x="-1299360" y="379760"/>
            <a:ext cx="13617940" cy="1467261"/>
          </a:xfrm>
          <a:prstGeom prst="rect">
            <a:avLst/>
          </a:prstGeom>
        </p:spPr>
        <p:txBody>
          <a:bodyPr anchor="t" rtlCol="false" tIns="0" lIns="0" bIns="0" rIns="0">
            <a:spAutoFit/>
          </a:bodyPr>
          <a:lstStyle/>
          <a:p>
            <a:pPr algn="ctr" marL="0" indent="0" lvl="0">
              <a:lnSpc>
                <a:spcPts val="12050"/>
              </a:lnSpc>
              <a:spcBef>
                <a:spcPct val="0"/>
              </a:spcBef>
            </a:pPr>
            <a:r>
              <a:rPr lang="en-US" sz="8732" spc="855">
                <a:solidFill>
                  <a:srgbClr val="F2F2F2"/>
                </a:solidFill>
                <a:latin typeface="Oswald Bold"/>
              </a:rPr>
              <a:t>USECASE DIAGRAM</a:t>
            </a:r>
          </a:p>
        </p:txBody>
      </p:sp>
      <p:sp>
        <p:nvSpPr>
          <p:cNvPr name="TextBox 14" id="14"/>
          <p:cNvSpPr txBox="true"/>
          <p:nvPr/>
        </p:nvSpPr>
        <p:spPr>
          <a:xfrm rot="0">
            <a:off x="2534717" y="5452654"/>
            <a:ext cx="2974893" cy="578360"/>
          </a:xfrm>
          <a:prstGeom prst="rect">
            <a:avLst/>
          </a:prstGeom>
        </p:spPr>
        <p:txBody>
          <a:bodyPr anchor="t" rtlCol="false" tIns="0" lIns="0" bIns="0" rIns="0">
            <a:spAutoFit/>
          </a:bodyPr>
          <a:lstStyle/>
          <a:p>
            <a:pPr algn="ctr" marL="0" indent="0" lvl="0">
              <a:lnSpc>
                <a:spcPts val="4760"/>
              </a:lnSpc>
              <a:spcBef>
                <a:spcPct val="0"/>
              </a:spcBef>
            </a:pPr>
            <a:r>
              <a:rPr lang="en-US" sz="3449" spc="338">
                <a:solidFill>
                  <a:srgbClr val="010101"/>
                </a:solidFill>
                <a:latin typeface="Oswald"/>
              </a:rPr>
              <a:t>FOR MOBILE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257863">
            <a:off x="-571305" y="6150994"/>
            <a:ext cx="21273218" cy="9128145"/>
          </a:xfrm>
          <a:custGeom>
            <a:avLst/>
            <a:gdLst/>
            <a:ahLst/>
            <a:cxnLst/>
            <a:rect r="r" b="b" t="t" l="l"/>
            <a:pathLst>
              <a:path h="9128145" w="21273218">
                <a:moveTo>
                  <a:pt x="0" y="0"/>
                </a:moveTo>
                <a:lnTo>
                  <a:pt x="21273219" y="0"/>
                </a:lnTo>
                <a:lnTo>
                  <a:pt x="21273219" y="9128145"/>
                </a:lnTo>
                <a:lnTo>
                  <a:pt x="0" y="9128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51887" y="9636266"/>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4"/>
            <a:stretch>
              <a:fillRect l="0" t="-86495" r="0" b="0"/>
            </a:stretch>
          </a:blipFill>
        </p:spPr>
      </p:sp>
      <p:sp>
        <p:nvSpPr>
          <p:cNvPr name="Freeform 4" id="4"/>
          <p:cNvSpPr/>
          <p:nvPr/>
        </p:nvSpPr>
        <p:spPr>
          <a:xfrm flipH="false" flipV="false" rot="0">
            <a:off x="6846568" y="9636266"/>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4"/>
            <a:stretch>
              <a:fillRect l="0" t="-86495" r="0" b="0"/>
            </a:stretch>
          </a:blipFill>
        </p:spPr>
      </p:sp>
      <p:sp>
        <p:nvSpPr>
          <p:cNvPr name="Freeform 5" id="5"/>
          <p:cNvSpPr/>
          <p:nvPr/>
        </p:nvSpPr>
        <p:spPr>
          <a:xfrm flipH="false" flipV="false" rot="0">
            <a:off x="2040845" y="9636266"/>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4"/>
            <a:stretch>
              <a:fillRect l="0" t="-86495" r="0" b="0"/>
            </a:stretch>
          </a:blipFill>
        </p:spPr>
      </p:sp>
      <p:grpSp>
        <p:nvGrpSpPr>
          <p:cNvPr name="Group 6" id="6"/>
          <p:cNvGrpSpPr/>
          <p:nvPr/>
        </p:nvGrpSpPr>
        <p:grpSpPr>
          <a:xfrm rot="0">
            <a:off x="1028700" y="2059729"/>
            <a:ext cx="16230600" cy="7576537"/>
            <a:chOff x="0" y="0"/>
            <a:chExt cx="5049786" cy="2357269"/>
          </a:xfrm>
        </p:grpSpPr>
        <p:sp>
          <p:nvSpPr>
            <p:cNvPr name="Freeform 7" id="7"/>
            <p:cNvSpPr/>
            <p:nvPr/>
          </p:nvSpPr>
          <p:spPr>
            <a:xfrm flipH="false" flipV="false" rot="0">
              <a:off x="0" y="0"/>
              <a:ext cx="5049786" cy="2357269"/>
            </a:xfrm>
            <a:custGeom>
              <a:avLst/>
              <a:gdLst/>
              <a:ahLst/>
              <a:cxnLst/>
              <a:rect r="r" b="b" t="t" l="l"/>
              <a:pathLst>
                <a:path h="2357269" w="5049786">
                  <a:moveTo>
                    <a:pt x="0" y="0"/>
                  </a:moveTo>
                  <a:lnTo>
                    <a:pt x="5049786" y="0"/>
                  </a:lnTo>
                  <a:lnTo>
                    <a:pt x="5049786" y="2357269"/>
                  </a:lnTo>
                  <a:lnTo>
                    <a:pt x="0" y="2357269"/>
                  </a:lnTo>
                  <a:close/>
                </a:path>
              </a:pathLst>
            </a:custGeom>
            <a:solidFill>
              <a:srgbClr val="EFEFEF"/>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9" id="9"/>
          <p:cNvSpPr txBox="true"/>
          <p:nvPr/>
        </p:nvSpPr>
        <p:spPr>
          <a:xfrm rot="0">
            <a:off x="16422360" y="1423281"/>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F2F2F2"/>
                </a:solidFill>
                <a:latin typeface="Montserrat Classic Bold"/>
              </a:rPr>
              <a:t>GROUP 13</a:t>
            </a:r>
          </a:p>
        </p:txBody>
      </p:sp>
      <p:sp>
        <p:nvSpPr>
          <p:cNvPr name="Freeform 10" id="10"/>
          <p:cNvSpPr/>
          <p:nvPr/>
        </p:nvSpPr>
        <p:spPr>
          <a:xfrm flipH="false" flipV="false" rot="0">
            <a:off x="14457125" y="-114966"/>
            <a:ext cx="2599588" cy="2599588"/>
          </a:xfrm>
          <a:custGeom>
            <a:avLst/>
            <a:gdLst/>
            <a:ahLst/>
            <a:cxnLst/>
            <a:rect r="r" b="b" t="t" l="l"/>
            <a:pathLst>
              <a:path h="2599588" w="2599588">
                <a:moveTo>
                  <a:pt x="0" y="0"/>
                </a:moveTo>
                <a:lnTo>
                  <a:pt x="2599589" y="0"/>
                </a:lnTo>
                <a:lnTo>
                  <a:pt x="2599589" y="2599588"/>
                </a:lnTo>
                <a:lnTo>
                  <a:pt x="0" y="2599588"/>
                </a:lnTo>
                <a:lnTo>
                  <a:pt x="0" y="0"/>
                </a:lnTo>
                <a:close/>
              </a:path>
            </a:pathLst>
          </a:custGeom>
          <a:blipFill>
            <a:blip r:embed="rId5"/>
            <a:stretch>
              <a:fillRect l="0" t="0" r="0" b="0"/>
            </a:stretch>
          </a:blipFill>
        </p:spPr>
      </p:sp>
      <p:sp>
        <p:nvSpPr>
          <p:cNvPr name="Freeform 11" id="11"/>
          <p:cNvSpPr/>
          <p:nvPr/>
        </p:nvSpPr>
        <p:spPr>
          <a:xfrm flipH="false" flipV="false" rot="0">
            <a:off x="16496492" y="313218"/>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6"/>
            <a:stretch>
              <a:fillRect l="0" t="0" r="0" b="0"/>
            </a:stretch>
          </a:blipFill>
        </p:spPr>
      </p:sp>
      <p:sp>
        <p:nvSpPr>
          <p:cNvPr name="Freeform 12" id="12"/>
          <p:cNvSpPr/>
          <p:nvPr/>
        </p:nvSpPr>
        <p:spPr>
          <a:xfrm flipH="false" flipV="false" rot="0">
            <a:off x="3986789" y="2158827"/>
            <a:ext cx="6078515" cy="7477439"/>
          </a:xfrm>
          <a:custGeom>
            <a:avLst/>
            <a:gdLst/>
            <a:ahLst/>
            <a:cxnLst/>
            <a:rect r="r" b="b" t="t" l="l"/>
            <a:pathLst>
              <a:path h="7477439" w="6078515">
                <a:moveTo>
                  <a:pt x="0" y="0"/>
                </a:moveTo>
                <a:lnTo>
                  <a:pt x="6078515" y="0"/>
                </a:lnTo>
                <a:lnTo>
                  <a:pt x="6078515" y="7477439"/>
                </a:lnTo>
                <a:lnTo>
                  <a:pt x="0" y="7477439"/>
                </a:lnTo>
                <a:lnTo>
                  <a:pt x="0" y="0"/>
                </a:lnTo>
                <a:close/>
              </a:path>
            </a:pathLst>
          </a:custGeom>
          <a:blipFill>
            <a:blip r:embed="rId7"/>
            <a:stretch>
              <a:fillRect l="0" t="-922" r="0" b="-922"/>
            </a:stretch>
          </a:blipFill>
        </p:spPr>
      </p:sp>
      <p:sp>
        <p:nvSpPr>
          <p:cNvPr name="TextBox 13" id="13"/>
          <p:cNvSpPr txBox="true"/>
          <p:nvPr/>
        </p:nvSpPr>
        <p:spPr>
          <a:xfrm rot="0">
            <a:off x="-1299360" y="379760"/>
            <a:ext cx="13617940" cy="1467261"/>
          </a:xfrm>
          <a:prstGeom prst="rect">
            <a:avLst/>
          </a:prstGeom>
        </p:spPr>
        <p:txBody>
          <a:bodyPr anchor="t" rtlCol="false" tIns="0" lIns="0" bIns="0" rIns="0">
            <a:spAutoFit/>
          </a:bodyPr>
          <a:lstStyle/>
          <a:p>
            <a:pPr algn="ctr" marL="0" indent="0" lvl="0">
              <a:lnSpc>
                <a:spcPts val="12050"/>
              </a:lnSpc>
              <a:spcBef>
                <a:spcPct val="0"/>
              </a:spcBef>
            </a:pPr>
            <a:r>
              <a:rPr lang="en-US" sz="8732" spc="855">
                <a:solidFill>
                  <a:srgbClr val="F2F2F2"/>
                </a:solidFill>
                <a:latin typeface="Oswald Bold"/>
              </a:rPr>
              <a:t>USECASE SCENARIO</a:t>
            </a:r>
          </a:p>
        </p:txBody>
      </p:sp>
      <p:sp>
        <p:nvSpPr>
          <p:cNvPr name="TextBox 14" id="14"/>
          <p:cNvSpPr txBox="true"/>
          <p:nvPr/>
        </p:nvSpPr>
        <p:spPr>
          <a:xfrm rot="0">
            <a:off x="8859042" y="4771640"/>
            <a:ext cx="9713711" cy="404880"/>
          </a:xfrm>
          <a:prstGeom prst="rect">
            <a:avLst/>
          </a:prstGeom>
        </p:spPr>
        <p:txBody>
          <a:bodyPr anchor="t" rtlCol="false" tIns="0" lIns="0" bIns="0" rIns="0">
            <a:spAutoFit/>
          </a:bodyPr>
          <a:lstStyle/>
          <a:p>
            <a:pPr algn="ctr">
              <a:lnSpc>
                <a:spcPts val="3408"/>
              </a:lnSpc>
            </a:pPr>
            <a:r>
              <a:rPr lang="en-US" sz="2434">
                <a:solidFill>
                  <a:srgbClr val="000000"/>
                </a:solidFill>
                <a:latin typeface="Canva Sans Bold"/>
              </a:rPr>
              <a:t>Use Case Scenario of booking a futsal field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890093" y="1699737"/>
            <a:ext cx="9948827" cy="8145946"/>
          </a:xfrm>
          <a:custGeom>
            <a:avLst/>
            <a:gdLst/>
            <a:ahLst/>
            <a:cxnLst/>
            <a:rect r="r" b="b" t="t" l="l"/>
            <a:pathLst>
              <a:path h="8145946" w="9948827">
                <a:moveTo>
                  <a:pt x="0" y="0"/>
                </a:moveTo>
                <a:lnTo>
                  <a:pt x="9948827" y="0"/>
                </a:lnTo>
                <a:lnTo>
                  <a:pt x="9948827" y="8145946"/>
                </a:lnTo>
                <a:lnTo>
                  <a:pt x="0" y="8145946"/>
                </a:lnTo>
                <a:lnTo>
                  <a:pt x="0" y="0"/>
                </a:lnTo>
                <a:close/>
              </a:path>
            </a:pathLst>
          </a:custGeom>
          <a:blipFill>
            <a:blip r:embed="rId5"/>
            <a:stretch>
              <a:fillRect l="0" t="0" r="0" b="0"/>
            </a:stretch>
          </a:blipFill>
        </p:spPr>
      </p:sp>
      <p:sp>
        <p:nvSpPr>
          <p:cNvPr name="TextBox 6" id="6"/>
          <p:cNvSpPr txBox="true"/>
          <p:nvPr/>
        </p:nvSpPr>
        <p:spPr>
          <a:xfrm rot="0">
            <a:off x="5451096" y="159798"/>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ER-DIAGRAM</a:t>
            </a:r>
          </a:p>
        </p:txBody>
      </p:sp>
      <p:sp>
        <p:nvSpPr>
          <p:cNvPr name="TextBox 7" id="7"/>
          <p:cNvSpPr txBox="true"/>
          <p:nvPr/>
        </p:nvSpPr>
        <p:spPr>
          <a:xfrm rot="0">
            <a:off x="2223562" y="1267154"/>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8" id="8"/>
          <p:cNvSpPr/>
          <p:nvPr/>
        </p:nvSpPr>
        <p:spPr>
          <a:xfrm flipH="false" flipV="false" rot="0">
            <a:off x="258327" y="-271094"/>
            <a:ext cx="2599588" cy="2599588"/>
          </a:xfrm>
          <a:custGeom>
            <a:avLst/>
            <a:gdLst/>
            <a:ahLst/>
            <a:cxnLst/>
            <a:rect r="r" b="b" t="t" l="l"/>
            <a:pathLst>
              <a:path h="2599588" w="2599588">
                <a:moveTo>
                  <a:pt x="0" y="0"/>
                </a:moveTo>
                <a:lnTo>
                  <a:pt x="2599588" y="0"/>
                </a:lnTo>
                <a:lnTo>
                  <a:pt x="2599588" y="2599588"/>
                </a:lnTo>
                <a:lnTo>
                  <a:pt x="0" y="2599588"/>
                </a:lnTo>
                <a:lnTo>
                  <a:pt x="0" y="0"/>
                </a:lnTo>
                <a:close/>
              </a:path>
            </a:pathLst>
          </a:custGeom>
          <a:blipFill>
            <a:blip r:embed="rId6"/>
            <a:stretch>
              <a:fillRect l="0" t="0" r="0" b="0"/>
            </a:stretch>
          </a:blipFill>
        </p:spPr>
      </p:sp>
      <p:sp>
        <p:nvSpPr>
          <p:cNvPr name="Freeform 9" id="9"/>
          <p:cNvSpPr/>
          <p:nvPr/>
        </p:nvSpPr>
        <p:spPr>
          <a:xfrm flipH="false" flipV="false" rot="0">
            <a:off x="2297693" y="157090"/>
            <a:ext cx="1791508" cy="1522782"/>
          </a:xfrm>
          <a:custGeom>
            <a:avLst/>
            <a:gdLst/>
            <a:ahLst/>
            <a:cxnLst/>
            <a:rect r="r" b="b" t="t" l="l"/>
            <a:pathLst>
              <a:path h="1522782" w="1791508">
                <a:moveTo>
                  <a:pt x="0" y="0"/>
                </a:moveTo>
                <a:lnTo>
                  <a:pt x="1791509" y="0"/>
                </a:lnTo>
                <a:lnTo>
                  <a:pt x="1791509" y="1522782"/>
                </a:lnTo>
                <a:lnTo>
                  <a:pt x="0" y="1522782"/>
                </a:lnTo>
                <a:lnTo>
                  <a:pt x="0" y="0"/>
                </a:lnTo>
                <a:close/>
              </a:path>
            </a:pathLst>
          </a:custGeom>
          <a:blipFill>
            <a:blip r:embed="rId7"/>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2035253">
            <a:off x="15331117"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589541" y="842508"/>
            <a:ext cx="15108918"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131978" y="572917"/>
            <a:ext cx="501082" cy="50108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3648992" y="1273888"/>
            <a:ext cx="3467055"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CONCEPTUAL DATA MODEL</a:t>
            </a:r>
          </a:p>
        </p:txBody>
      </p:sp>
      <p:grpSp>
        <p:nvGrpSpPr>
          <p:cNvPr name="Group 9" id="9"/>
          <p:cNvGrpSpPr/>
          <p:nvPr/>
        </p:nvGrpSpPr>
        <p:grpSpPr>
          <a:xfrm rot="0">
            <a:off x="12110835" y="572917"/>
            <a:ext cx="501082" cy="501082"/>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1211"/>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10799999">
            <a:off x="-2729621" y="-7074240"/>
            <a:ext cx="7835077" cy="10939025"/>
          </a:xfrm>
          <a:custGeom>
            <a:avLst/>
            <a:gdLst/>
            <a:ahLst/>
            <a:cxnLst/>
            <a:rect r="r" b="b" t="t" l="l"/>
            <a:pathLst>
              <a:path h="10939025" w="7835077">
                <a:moveTo>
                  <a:pt x="0" y="0"/>
                </a:moveTo>
                <a:lnTo>
                  <a:pt x="7835076" y="0"/>
                </a:lnTo>
                <a:lnTo>
                  <a:pt x="7835076"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87917" y="2511183"/>
            <a:ext cx="7956083" cy="7622015"/>
          </a:xfrm>
          <a:custGeom>
            <a:avLst/>
            <a:gdLst/>
            <a:ahLst/>
            <a:cxnLst/>
            <a:rect r="r" b="b" t="t" l="l"/>
            <a:pathLst>
              <a:path h="7622015" w="7956083">
                <a:moveTo>
                  <a:pt x="0" y="0"/>
                </a:moveTo>
                <a:lnTo>
                  <a:pt x="7956083" y="0"/>
                </a:lnTo>
                <a:lnTo>
                  <a:pt x="7956083" y="7622015"/>
                </a:lnTo>
                <a:lnTo>
                  <a:pt x="0" y="7622015"/>
                </a:lnTo>
                <a:lnTo>
                  <a:pt x="0" y="0"/>
                </a:lnTo>
                <a:close/>
              </a:path>
            </a:pathLst>
          </a:custGeom>
          <a:blipFill>
            <a:blip r:embed="rId5"/>
            <a:stretch>
              <a:fillRect l="0" t="0" r="0" b="0"/>
            </a:stretch>
          </a:blipFill>
        </p:spPr>
      </p:sp>
      <p:sp>
        <p:nvSpPr>
          <p:cNvPr name="Freeform 14" id="14"/>
          <p:cNvSpPr/>
          <p:nvPr/>
        </p:nvSpPr>
        <p:spPr>
          <a:xfrm flipH="false" flipV="false" rot="0">
            <a:off x="9537110" y="2511183"/>
            <a:ext cx="7401206" cy="7622015"/>
          </a:xfrm>
          <a:custGeom>
            <a:avLst/>
            <a:gdLst/>
            <a:ahLst/>
            <a:cxnLst/>
            <a:rect r="r" b="b" t="t" l="l"/>
            <a:pathLst>
              <a:path h="7622015" w="7401206">
                <a:moveTo>
                  <a:pt x="0" y="0"/>
                </a:moveTo>
                <a:lnTo>
                  <a:pt x="7401206" y="0"/>
                </a:lnTo>
                <a:lnTo>
                  <a:pt x="7401206" y="7622015"/>
                </a:lnTo>
                <a:lnTo>
                  <a:pt x="0" y="7622015"/>
                </a:lnTo>
                <a:lnTo>
                  <a:pt x="0" y="0"/>
                </a:lnTo>
                <a:close/>
              </a:path>
            </a:pathLst>
          </a:custGeom>
          <a:blipFill>
            <a:blip r:embed="rId6"/>
            <a:stretch>
              <a:fillRect l="0" t="0" r="0" b="0"/>
            </a:stretch>
          </a:blipFill>
        </p:spPr>
      </p:sp>
      <p:sp>
        <p:nvSpPr>
          <p:cNvPr name="TextBox 15" id="15"/>
          <p:cNvSpPr txBox="true"/>
          <p:nvPr/>
        </p:nvSpPr>
        <p:spPr>
          <a:xfrm rot="0">
            <a:off x="10969820" y="1273888"/>
            <a:ext cx="3170024"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PHYSICAL DATA MODEL</a:t>
            </a:r>
          </a:p>
        </p:txBody>
      </p:sp>
      <p:sp>
        <p:nvSpPr>
          <p:cNvPr name="Freeform 16" id="16"/>
          <p:cNvSpPr/>
          <p:nvPr/>
        </p:nvSpPr>
        <p:spPr>
          <a:xfrm flipH="false" flipV="false" rot="0">
            <a:off x="15398665" y="397479"/>
            <a:ext cx="2599588" cy="2599588"/>
          </a:xfrm>
          <a:custGeom>
            <a:avLst/>
            <a:gdLst/>
            <a:ahLst/>
            <a:cxnLst/>
            <a:rect r="r" b="b" t="t" l="l"/>
            <a:pathLst>
              <a:path h="2599588" w="2599588">
                <a:moveTo>
                  <a:pt x="0" y="0"/>
                </a:moveTo>
                <a:lnTo>
                  <a:pt x="2599588" y="0"/>
                </a:lnTo>
                <a:lnTo>
                  <a:pt x="2599588" y="2599588"/>
                </a:lnTo>
                <a:lnTo>
                  <a:pt x="0" y="2599588"/>
                </a:lnTo>
                <a:lnTo>
                  <a:pt x="0" y="0"/>
                </a:lnTo>
                <a:close/>
              </a:path>
            </a:pathLst>
          </a:custGeom>
          <a:blipFill>
            <a:blip r:embed="rId7"/>
            <a:stretch>
              <a:fillRect l="0" t="0" r="0" b="0"/>
            </a:stretch>
          </a:blipFill>
        </p:spPr>
      </p:sp>
      <p:sp>
        <p:nvSpPr>
          <p:cNvPr name="TextBox 17" id="17"/>
          <p:cNvSpPr txBox="true"/>
          <p:nvPr/>
        </p:nvSpPr>
        <p:spPr>
          <a:xfrm rot="0">
            <a:off x="656721" y="1870435"/>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18" id="18"/>
          <p:cNvSpPr/>
          <p:nvPr/>
        </p:nvSpPr>
        <p:spPr>
          <a:xfrm flipH="false" flipV="false" rot="0">
            <a:off x="730852" y="760372"/>
            <a:ext cx="1791508" cy="1522782"/>
          </a:xfrm>
          <a:custGeom>
            <a:avLst/>
            <a:gdLst/>
            <a:ahLst/>
            <a:cxnLst/>
            <a:rect r="r" b="b" t="t" l="l"/>
            <a:pathLst>
              <a:path h="1522782" w="1791508">
                <a:moveTo>
                  <a:pt x="0" y="0"/>
                </a:moveTo>
                <a:lnTo>
                  <a:pt x="1791509" y="0"/>
                </a:lnTo>
                <a:lnTo>
                  <a:pt x="1791509" y="1522782"/>
                </a:lnTo>
                <a:lnTo>
                  <a:pt x="0" y="1522782"/>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98055" y="8856374"/>
            <a:ext cx="12467093" cy="1320276"/>
          </a:xfrm>
          <a:custGeom>
            <a:avLst/>
            <a:gdLst/>
            <a:ahLst/>
            <a:cxnLst/>
            <a:rect r="r" b="b" t="t" l="l"/>
            <a:pathLst>
              <a:path h="1320276" w="12467093">
                <a:moveTo>
                  <a:pt x="0" y="0"/>
                </a:moveTo>
                <a:lnTo>
                  <a:pt x="12467093" y="0"/>
                </a:lnTo>
                <a:lnTo>
                  <a:pt x="12467093" y="1320276"/>
                </a:lnTo>
                <a:lnTo>
                  <a:pt x="0" y="1320276"/>
                </a:lnTo>
                <a:lnTo>
                  <a:pt x="0" y="0"/>
                </a:lnTo>
                <a:close/>
              </a:path>
            </a:pathLst>
          </a:custGeom>
          <a:blipFill>
            <a:blip r:embed="rId5"/>
            <a:stretch>
              <a:fillRect l="0" t="-86495" r="0" b="0"/>
            </a:stretch>
          </a:blipFill>
        </p:spPr>
      </p:sp>
      <p:sp>
        <p:nvSpPr>
          <p:cNvPr name="Freeform 5" id="5"/>
          <p:cNvSpPr/>
          <p:nvPr/>
        </p:nvSpPr>
        <p:spPr>
          <a:xfrm flipH="false" flipV="false" rot="3407869">
            <a:off x="-4696947" y="10150458"/>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965235" y="1538248"/>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7" id="7"/>
          <p:cNvSpPr/>
          <p:nvPr/>
        </p:nvSpPr>
        <p:spPr>
          <a:xfrm flipH="false" flipV="false" rot="0">
            <a:off x="0" y="0"/>
            <a:ext cx="2599588" cy="2599588"/>
          </a:xfrm>
          <a:custGeom>
            <a:avLst/>
            <a:gdLst/>
            <a:ahLst/>
            <a:cxnLst/>
            <a:rect r="r" b="b" t="t" l="l"/>
            <a:pathLst>
              <a:path h="2599588" w="2599588">
                <a:moveTo>
                  <a:pt x="0" y="0"/>
                </a:moveTo>
                <a:lnTo>
                  <a:pt x="2599588" y="0"/>
                </a:lnTo>
                <a:lnTo>
                  <a:pt x="2599588" y="2599588"/>
                </a:lnTo>
                <a:lnTo>
                  <a:pt x="0" y="2599588"/>
                </a:lnTo>
                <a:lnTo>
                  <a:pt x="0" y="0"/>
                </a:lnTo>
                <a:close/>
              </a:path>
            </a:pathLst>
          </a:custGeom>
          <a:blipFill>
            <a:blip r:embed="rId6"/>
            <a:stretch>
              <a:fillRect l="0" t="0" r="0" b="0"/>
            </a:stretch>
          </a:blipFill>
        </p:spPr>
      </p:sp>
      <p:sp>
        <p:nvSpPr>
          <p:cNvPr name="Freeform 8" id="8"/>
          <p:cNvSpPr/>
          <p:nvPr/>
        </p:nvSpPr>
        <p:spPr>
          <a:xfrm flipH="false" flipV="false" rot="0">
            <a:off x="2039367" y="428184"/>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7"/>
            <a:stretch>
              <a:fillRect l="0" t="0" r="0" b="0"/>
            </a:stretch>
          </a:blipFill>
        </p:spPr>
      </p:sp>
      <p:sp>
        <p:nvSpPr>
          <p:cNvPr name="Freeform 9" id="9"/>
          <p:cNvSpPr/>
          <p:nvPr/>
        </p:nvSpPr>
        <p:spPr>
          <a:xfrm flipH="false" flipV="false" rot="0">
            <a:off x="2898055" y="2073923"/>
            <a:ext cx="12926166" cy="7184377"/>
          </a:xfrm>
          <a:custGeom>
            <a:avLst/>
            <a:gdLst/>
            <a:ahLst/>
            <a:cxnLst/>
            <a:rect r="r" b="b" t="t" l="l"/>
            <a:pathLst>
              <a:path h="7184377" w="12926166">
                <a:moveTo>
                  <a:pt x="0" y="0"/>
                </a:moveTo>
                <a:lnTo>
                  <a:pt x="12926166" y="0"/>
                </a:lnTo>
                <a:lnTo>
                  <a:pt x="12926166" y="7184377"/>
                </a:lnTo>
                <a:lnTo>
                  <a:pt x="0" y="7184377"/>
                </a:lnTo>
                <a:lnTo>
                  <a:pt x="0" y="0"/>
                </a:lnTo>
                <a:close/>
              </a:path>
            </a:pathLst>
          </a:custGeom>
          <a:blipFill>
            <a:blip r:embed="rId8"/>
            <a:stretch>
              <a:fillRect l="0" t="0" r="0" b="0"/>
            </a:stretch>
          </a:blipFill>
        </p:spPr>
      </p:sp>
      <p:sp>
        <p:nvSpPr>
          <p:cNvPr name="TextBox 10" id="10"/>
          <p:cNvSpPr txBox="true"/>
          <p:nvPr/>
        </p:nvSpPr>
        <p:spPr>
          <a:xfrm rot="0">
            <a:off x="4853540" y="604437"/>
            <a:ext cx="10134272" cy="1303627"/>
          </a:xfrm>
          <a:prstGeom prst="rect">
            <a:avLst/>
          </a:prstGeom>
        </p:spPr>
        <p:txBody>
          <a:bodyPr anchor="t" rtlCol="false" tIns="0" lIns="0" bIns="0" rIns="0">
            <a:spAutoFit/>
          </a:bodyPr>
          <a:lstStyle/>
          <a:p>
            <a:pPr marL="0" indent="0" lvl="0">
              <a:lnSpc>
                <a:spcPts val="9903"/>
              </a:lnSpc>
            </a:pPr>
            <a:r>
              <a:rPr lang="en-US" sz="9431" spc="924">
                <a:solidFill>
                  <a:srgbClr val="231F20"/>
                </a:solidFill>
                <a:latin typeface="Oswald Bold"/>
              </a:rPr>
              <a:t>CLASS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11998297" y="5653247"/>
            <a:ext cx="5981844" cy="1402889"/>
            <a:chOff x="0" y="0"/>
            <a:chExt cx="2047782" cy="480255"/>
          </a:xfrm>
        </p:grpSpPr>
        <p:sp>
          <p:nvSpPr>
            <p:cNvPr name="Freeform 3" id="3"/>
            <p:cNvSpPr/>
            <p:nvPr/>
          </p:nvSpPr>
          <p:spPr>
            <a:xfrm flipH="false" flipV="false" rot="0">
              <a:off x="0" y="0"/>
              <a:ext cx="2047782" cy="480255"/>
            </a:xfrm>
            <a:custGeom>
              <a:avLst/>
              <a:gdLst/>
              <a:ahLst/>
              <a:cxnLst/>
              <a:rect r="r" b="b" t="t" l="l"/>
              <a:pathLst>
                <a:path h="480255" w="2047782">
                  <a:moveTo>
                    <a:pt x="2047782" y="0"/>
                  </a:moveTo>
                  <a:lnTo>
                    <a:pt x="0" y="0"/>
                  </a:lnTo>
                  <a:lnTo>
                    <a:pt x="0" y="292295"/>
                  </a:lnTo>
                  <a:lnTo>
                    <a:pt x="157480" y="292295"/>
                  </a:lnTo>
                  <a:lnTo>
                    <a:pt x="157480" y="480255"/>
                  </a:lnTo>
                  <a:lnTo>
                    <a:pt x="463550" y="292295"/>
                  </a:lnTo>
                  <a:lnTo>
                    <a:pt x="2047782" y="292295"/>
                  </a:lnTo>
                  <a:lnTo>
                    <a:pt x="2047782" y="0"/>
                  </a:lnTo>
                  <a:close/>
                </a:path>
              </a:pathLst>
            </a:custGeom>
            <a:solidFill>
              <a:srgbClr val="CCCCCC"/>
            </a:solidFill>
          </p:spPr>
        </p:sp>
        <p:sp>
          <p:nvSpPr>
            <p:cNvPr name="TextBox 4" id="4"/>
            <p:cNvSpPr txBox="true"/>
            <p:nvPr/>
          </p:nvSpPr>
          <p:spPr>
            <a:xfrm>
              <a:off x="0" y="-19050"/>
              <a:ext cx="812800" cy="6413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6333169" y="8069439"/>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224419" y="-1349021"/>
            <a:ext cx="2094695" cy="2377721"/>
            <a:chOff x="0" y="0"/>
            <a:chExt cx="551689" cy="626231"/>
          </a:xfrm>
        </p:grpSpPr>
        <p:sp>
          <p:nvSpPr>
            <p:cNvPr name="Freeform 11" id="11"/>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2" id="12"/>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1965235" y="1273502"/>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14" id="14"/>
          <p:cNvSpPr/>
          <p:nvPr/>
        </p:nvSpPr>
        <p:spPr>
          <a:xfrm flipH="false" flipV="false" rot="0">
            <a:off x="0" y="-264745"/>
            <a:ext cx="2599588" cy="2599588"/>
          </a:xfrm>
          <a:custGeom>
            <a:avLst/>
            <a:gdLst/>
            <a:ahLst/>
            <a:cxnLst/>
            <a:rect r="r" b="b" t="t" l="l"/>
            <a:pathLst>
              <a:path h="2599588" w="2599588">
                <a:moveTo>
                  <a:pt x="0" y="0"/>
                </a:moveTo>
                <a:lnTo>
                  <a:pt x="2599588" y="0"/>
                </a:lnTo>
                <a:lnTo>
                  <a:pt x="2599588" y="2599588"/>
                </a:lnTo>
                <a:lnTo>
                  <a:pt x="0" y="2599588"/>
                </a:lnTo>
                <a:lnTo>
                  <a:pt x="0" y="0"/>
                </a:lnTo>
                <a:close/>
              </a:path>
            </a:pathLst>
          </a:custGeom>
          <a:blipFill>
            <a:blip r:embed="rId4"/>
            <a:stretch>
              <a:fillRect l="0" t="0" r="0" b="0"/>
            </a:stretch>
          </a:blipFill>
        </p:spPr>
      </p:sp>
      <p:sp>
        <p:nvSpPr>
          <p:cNvPr name="Freeform 15" id="15"/>
          <p:cNvSpPr/>
          <p:nvPr/>
        </p:nvSpPr>
        <p:spPr>
          <a:xfrm flipH="false" flipV="false" rot="0">
            <a:off x="2039367" y="163439"/>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5"/>
            <a:stretch>
              <a:fillRect l="0" t="0" r="0" b="0"/>
            </a:stretch>
          </a:blipFill>
        </p:spPr>
      </p:sp>
      <p:sp>
        <p:nvSpPr>
          <p:cNvPr name="Freeform 16" id="16"/>
          <p:cNvSpPr/>
          <p:nvPr/>
        </p:nvSpPr>
        <p:spPr>
          <a:xfrm flipH="false" flipV="false" rot="0">
            <a:off x="821427" y="2334843"/>
            <a:ext cx="11176871" cy="6220520"/>
          </a:xfrm>
          <a:custGeom>
            <a:avLst/>
            <a:gdLst/>
            <a:ahLst/>
            <a:cxnLst/>
            <a:rect r="r" b="b" t="t" l="l"/>
            <a:pathLst>
              <a:path h="6220520" w="11176871">
                <a:moveTo>
                  <a:pt x="0" y="0"/>
                </a:moveTo>
                <a:lnTo>
                  <a:pt x="11176870" y="0"/>
                </a:lnTo>
                <a:lnTo>
                  <a:pt x="11176870" y="6220520"/>
                </a:lnTo>
                <a:lnTo>
                  <a:pt x="0" y="6220520"/>
                </a:lnTo>
                <a:lnTo>
                  <a:pt x="0" y="0"/>
                </a:lnTo>
                <a:close/>
              </a:path>
            </a:pathLst>
          </a:custGeom>
          <a:blipFill>
            <a:blip r:embed="rId6"/>
            <a:stretch>
              <a:fillRect l="0" t="0" r="0" b="0"/>
            </a:stretch>
          </a:blipFill>
        </p:spPr>
      </p:sp>
      <p:sp>
        <p:nvSpPr>
          <p:cNvPr name="TextBox 17" id="17"/>
          <p:cNvSpPr txBox="true"/>
          <p:nvPr/>
        </p:nvSpPr>
        <p:spPr>
          <a:xfrm rot="0">
            <a:off x="4826167" y="157017"/>
            <a:ext cx="12017569"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SEQUENCE DIAGRAM</a:t>
            </a:r>
          </a:p>
        </p:txBody>
      </p:sp>
      <p:sp>
        <p:nvSpPr>
          <p:cNvPr name="TextBox 18" id="18"/>
          <p:cNvSpPr txBox="true"/>
          <p:nvPr/>
        </p:nvSpPr>
        <p:spPr>
          <a:xfrm rot="0">
            <a:off x="12478112" y="5761379"/>
            <a:ext cx="5004605" cy="1294757"/>
          </a:xfrm>
          <a:prstGeom prst="rect">
            <a:avLst/>
          </a:prstGeom>
        </p:spPr>
        <p:txBody>
          <a:bodyPr anchor="t" rtlCol="false" tIns="0" lIns="0" bIns="0" rIns="0">
            <a:spAutoFit/>
          </a:bodyPr>
          <a:lstStyle/>
          <a:p>
            <a:pPr marL="533026" indent="-266513" lvl="1">
              <a:lnSpc>
                <a:spcPts val="3456"/>
              </a:lnSpc>
              <a:buFont typeface="Arial"/>
              <a:buChar char="•"/>
            </a:pPr>
            <a:r>
              <a:rPr lang="en-US" sz="2468">
                <a:solidFill>
                  <a:srgbClr val="000000"/>
                </a:solidFill>
                <a:latin typeface="DM Sans Bold"/>
              </a:rPr>
              <a:t>Sequence Diagram of booking a futsal field</a:t>
            </a:r>
          </a:p>
          <a:p>
            <a:pPr>
              <a:lnSpc>
                <a:spcPts val="3456"/>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36251" y="4265469"/>
            <a:ext cx="809768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DEMO</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662120" y="1746803"/>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7" id="7"/>
          <p:cNvSpPr/>
          <p:nvPr/>
        </p:nvSpPr>
        <p:spPr>
          <a:xfrm flipH="false" flipV="false" rot="0">
            <a:off x="696885" y="208555"/>
            <a:ext cx="2599588" cy="2599588"/>
          </a:xfrm>
          <a:custGeom>
            <a:avLst/>
            <a:gdLst/>
            <a:ahLst/>
            <a:cxnLst/>
            <a:rect r="r" b="b" t="t" l="l"/>
            <a:pathLst>
              <a:path h="2599588" w="2599588">
                <a:moveTo>
                  <a:pt x="0" y="0"/>
                </a:moveTo>
                <a:lnTo>
                  <a:pt x="2599588" y="0"/>
                </a:lnTo>
                <a:lnTo>
                  <a:pt x="2599588" y="2599589"/>
                </a:lnTo>
                <a:lnTo>
                  <a:pt x="0" y="2599589"/>
                </a:lnTo>
                <a:lnTo>
                  <a:pt x="0" y="0"/>
                </a:lnTo>
                <a:close/>
              </a:path>
            </a:pathLst>
          </a:custGeom>
          <a:blipFill>
            <a:blip r:embed="rId7"/>
            <a:stretch>
              <a:fillRect l="0" t="0" r="0" b="0"/>
            </a:stretch>
          </a:blipFill>
        </p:spPr>
      </p:sp>
      <p:sp>
        <p:nvSpPr>
          <p:cNvPr name="Freeform 8" id="8"/>
          <p:cNvSpPr/>
          <p:nvPr/>
        </p:nvSpPr>
        <p:spPr>
          <a:xfrm flipH="false" flipV="false" rot="0">
            <a:off x="2736251" y="636740"/>
            <a:ext cx="1791508" cy="1522782"/>
          </a:xfrm>
          <a:custGeom>
            <a:avLst/>
            <a:gdLst/>
            <a:ahLst/>
            <a:cxnLst/>
            <a:rect r="r" b="b" t="t" l="l"/>
            <a:pathLst>
              <a:path h="1522782" w="1791508">
                <a:moveTo>
                  <a:pt x="0" y="0"/>
                </a:moveTo>
                <a:lnTo>
                  <a:pt x="1791509" y="0"/>
                </a:lnTo>
                <a:lnTo>
                  <a:pt x="1791509" y="1522782"/>
                </a:lnTo>
                <a:lnTo>
                  <a:pt x="0" y="1522782"/>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2110749" y="7332218"/>
            <a:ext cx="12102934" cy="12419055"/>
          </a:xfrm>
          <a:custGeom>
            <a:avLst/>
            <a:gdLst/>
            <a:ahLst/>
            <a:cxnLst/>
            <a:rect r="r" b="b" t="t" l="l"/>
            <a:pathLst>
              <a:path h="12419055" w="12102934">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38486" y="4821179"/>
            <a:ext cx="3145217" cy="3434885"/>
            <a:chOff x="0" y="0"/>
            <a:chExt cx="862412" cy="941838"/>
          </a:xfrm>
        </p:grpSpPr>
        <p:sp>
          <p:nvSpPr>
            <p:cNvPr name="Freeform 6" id="6"/>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8" id="8"/>
          <p:cNvGrpSpPr>
            <a:grpSpLocks noChangeAspect="true"/>
          </p:cNvGrpSpPr>
          <p:nvPr/>
        </p:nvGrpSpPr>
        <p:grpSpPr>
          <a:xfrm rot="0">
            <a:off x="1525774" y="3655690"/>
            <a:ext cx="2706695" cy="269612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6275" t="0" r="-1884"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1" id="11"/>
          <p:cNvGrpSpPr/>
          <p:nvPr/>
        </p:nvGrpSpPr>
        <p:grpSpPr>
          <a:xfrm rot="0">
            <a:off x="5494163" y="4821179"/>
            <a:ext cx="3145217" cy="3434885"/>
            <a:chOff x="0" y="0"/>
            <a:chExt cx="862412" cy="941838"/>
          </a:xfrm>
        </p:grpSpPr>
        <p:sp>
          <p:nvSpPr>
            <p:cNvPr name="Freeform 12" id="12"/>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14" id="14"/>
          <p:cNvGrpSpPr>
            <a:grpSpLocks noChangeAspect="true"/>
          </p:cNvGrpSpPr>
          <p:nvPr/>
        </p:nvGrpSpPr>
        <p:grpSpPr>
          <a:xfrm rot="0">
            <a:off x="5681451" y="3655690"/>
            <a:ext cx="2706695" cy="2696122"/>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4063" t="0" r="-4063" b="0"/>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7" id="17"/>
          <p:cNvGrpSpPr/>
          <p:nvPr/>
        </p:nvGrpSpPr>
        <p:grpSpPr>
          <a:xfrm rot="0">
            <a:off x="9649031" y="4821179"/>
            <a:ext cx="3145217" cy="3434885"/>
            <a:chOff x="0" y="0"/>
            <a:chExt cx="862412" cy="941838"/>
          </a:xfrm>
        </p:grpSpPr>
        <p:sp>
          <p:nvSpPr>
            <p:cNvPr name="Freeform 18" id="18"/>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20" id="20"/>
          <p:cNvGrpSpPr>
            <a:grpSpLocks noChangeAspect="true"/>
          </p:cNvGrpSpPr>
          <p:nvPr/>
        </p:nvGrpSpPr>
        <p:grpSpPr>
          <a:xfrm rot="0">
            <a:off x="9836318" y="3655690"/>
            <a:ext cx="2706695" cy="2696122"/>
            <a:chOff x="0" y="0"/>
            <a:chExt cx="6502400" cy="6477000"/>
          </a:xfrm>
        </p:grpSpPr>
        <p:sp>
          <p:nvSpPr>
            <p:cNvPr name="Freeform 21" id="2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4130" t="0" r="-4130" b="0"/>
              </a:stretch>
            </a:blipFill>
          </p:spPr>
        </p:sp>
        <p:sp>
          <p:nvSpPr>
            <p:cNvPr name="Freeform 22" id="2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23" id="23"/>
          <p:cNvSpPr/>
          <p:nvPr/>
        </p:nvSpPr>
        <p:spPr>
          <a:xfrm flipH="false" flipV="false" rot="0">
            <a:off x="1525774"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8"/>
            <a:stretch>
              <a:fillRect l="0" t="-86495" r="0" b="0"/>
            </a:stretch>
          </a:blipFill>
        </p:spPr>
      </p:sp>
      <p:sp>
        <p:nvSpPr>
          <p:cNvPr name="Freeform 24" id="24"/>
          <p:cNvSpPr/>
          <p:nvPr/>
        </p:nvSpPr>
        <p:spPr>
          <a:xfrm flipH="false" flipV="false" rot="0">
            <a:off x="5494163" y="8256064"/>
            <a:ext cx="3145217" cy="333081"/>
          </a:xfrm>
          <a:custGeom>
            <a:avLst/>
            <a:gdLst/>
            <a:ahLst/>
            <a:cxnLst/>
            <a:rect r="r" b="b" t="t" l="l"/>
            <a:pathLst>
              <a:path h="333081" w="3145217">
                <a:moveTo>
                  <a:pt x="0" y="0"/>
                </a:moveTo>
                <a:lnTo>
                  <a:pt x="3145218" y="0"/>
                </a:lnTo>
                <a:lnTo>
                  <a:pt x="3145218" y="333081"/>
                </a:lnTo>
                <a:lnTo>
                  <a:pt x="0" y="333081"/>
                </a:lnTo>
                <a:lnTo>
                  <a:pt x="0" y="0"/>
                </a:lnTo>
                <a:close/>
              </a:path>
            </a:pathLst>
          </a:custGeom>
          <a:blipFill>
            <a:blip r:embed="rId8"/>
            <a:stretch>
              <a:fillRect l="0" t="-86495" r="0" b="0"/>
            </a:stretch>
          </a:blipFill>
        </p:spPr>
      </p:sp>
      <p:sp>
        <p:nvSpPr>
          <p:cNvPr name="Freeform 25" id="25"/>
          <p:cNvSpPr/>
          <p:nvPr/>
        </p:nvSpPr>
        <p:spPr>
          <a:xfrm flipH="false" flipV="false" rot="0">
            <a:off x="9649130" y="8221667"/>
            <a:ext cx="3145217" cy="333081"/>
          </a:xfrm>
          <a:custGeom>
            <a:avLst/>
            <a:gdLst/>
            <a:ahLst/>
            <a:cxnLst/>
            <a:rect r="r" b="b" t="t" l="l"/>
            <a:pathLst>
              <a:path h="333081" w="3145217">
                <a:moveTo>
                  <a:pt x="0" y="0"/>
                </a:moveTo>
                <a:lnTo>
                  <a:pt x="3145218" y="0"/>
                </a:lnTo>
                <a:lnTo>
                  <a:pt x="3145218" y="333082"/>
                </a:lnTo>
                <a:lnTo>
                  <a:pt x="0" y="333082"/>
                </a:lnTo>
                <a:lnTo>
                  <a:pt x="0" y="0"/>
                </a:lnTo>
                <a:close/>
              </a:path>
            </a:pathLst>
          </a:custGeom>
          <a:blipFill>
            <a:blip r:embed="rId8"/>
            <a:stretch>
              <a:fillRect l="0" t="-86495" r="0" b="0"/>
            </a:stretch>
          </a:blipFill>
        </p:spPr>
      </p:sp>
      <p:sp>
        <p:nvSpPr>
          <p:cNvPr name="Freeform 26" id="26"/>
          <p:cNvSpPr/>
          <p:nvPr/>
        </p:nvSpPr>
        <p:spPr>
          <a:xfrm flipH="false" flipV="false" rot="0">
            <a:off x="13804097" y="8256064"/>
            <a:ext cx="3145217" cy="333081"/>
          </a:xfrm>
          <a:custGeom>
            <a:avLst/>
            <a:gdLst/>
            <a:ahLst/>
            <a:cxnLst/>
            <a:rect r="r" b="b" t="t" l="l"/>
            <a:pathLst>
              <a:path h="333081" w="3145217">
                <a:moveTo>
                  <a:pt x="0" y="0"/>
                </a:moveTo>
                <a:lnTo>
                  <a:pt x="3145218" y="0"/>
                </a:lnTo>
                <a:lnTo>
                  <a:pt x="3145218" y="333081"/>
                </a:lnTo>
                <a:lnTo>
                  <a:pt x="0" y="333081"/>
                </a:lnTo>
                <a:lnTo>
                  <a:pt x="0" y="0"/>
                </a:lnTo>
                <a:close/>
              </a:path>
            </a:pathLst>
          </a:custGeom>
          <a:blipFill>
            <a:blip r:embed="rId8"/>
            <a:stretch>
              <a:fillRect l="0" t="-86495" r="0" b="0"/>
            </a:stretch>
          </a:blipFill>
        </p:spPr>
      </p:sp>
      <p:grpSp>
        <p:nvGrpSpPr>
          <p:cNvPr name="Group 27" id="27"/>
          <p:cNvGrpSpPr/>
          <p:nvPr/>
        </p:nvGrpSpPr>
        <p:grpSpPr>
          <a:xfrm rot="0">
            <a:off x="13804097" y="4821179"/>
            <a:ext cx="3145217" cy="3434885"/>
            <a:chOff x="0" y="0"/>
            <a:chExt cx="862412" cy="941838"/>
          </a:xfrm>
        </p:grpSpPr>
        <p:sp>
          <p:nvSpPr>
            <p:cNvPr name="Freeform 28" id="28"/>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29" id="29"/>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30" id="30"/>
          <p:cNvGrpSpPr>
            <a:grpSpLocks noChangeAspect="true"/>
          </p:cNvGrpSpPr>
          <p:nvPr/>
        </p:nvGrpSpPr>
        <p:grpSpPr>
          <a:xfrm rot="0">
            <a:off x="13991385" y="3655690"/>
            <a:ext cx="2706695" cy="2696122"/>
            <a:chOff x="0" y="0"/>
            <a:chExt cx="6502400" cy="6477000"/>
          </a:xfrm>
        </p:grpSpPr>
        <p:sp>
          <p:nvSpPr>
            <p:cNvPr name="Freeform 31" id="3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4060" t="0" r="-4060" b="0"/>
              </a:stretch>
            </a:blipFill>
          </p:spPr>
        </p:sp>
        <p:sp>
          <p:nvSpPr>
            <p:cNvPr name="Freeform 32" id="3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33" id="33"/>
          <p:cNvSpPr txBox="true"/>
          <p:nvPr/>
        </p:nvSpPr>
        <p:spPr>
          <a:xfrm rot="0">
            <a:off x="10026372"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11321032</a:t>
            </a:r>
          </a:p>
        </p:txBody>
      </p:sp>
      <p:sp>
        <p:nvSpPr>
          <p:cNvPr name="TextBox 34" id="34"/>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OUR TEAM</a:t>
            </a:r>
          </a:p>
        </p:txBody>
      </p:sp>
      <p:sp>
        <p:nvSpPr>
          <p:cNvPr name="TextBox 35" id="35"/>
          <p:cNvSpPr txBox="true"/>
          <p:nvPr/>
        </p:nvSpPr>
        <p:spPr>
          <a:xfrm rot="0">
            <a:off x="1782555" y="6558496"/>
            <a:ext cx="2257081"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Gabriel Sigalingging</a:t>
            </a:r>
          </a:p>
        </p:txBody>
      </p:sp>
      <p:sp>
        <p:nvSpPr>
          <p:cNvPr name="TextBox 36" id="36"/>
          <p:cNvSpPr txBox="true"/>
          <p:nvPr/>
        </p:nvSpPr>
        <p:spPr>
          <a:xfrm rot="0">
            <a:off x="1715828"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11321003</a:t>
            </a:r>
          </a:p>
        </p:txBody>
      </p:sp>
      <p:sp>
        <p:nvSpPr>
          <p:cNvPr name="TextBox 37" id="37"/>
          <p:cNvSpPr txBox="true"/>
          <p:nvPr/>
        </p:nvSpPr>
        <p:spPr>
          <a:xfrm rot="0">
            <a:off x="5927808" y="6558496"/>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Emy Sinambela</a:t>
            </a:r>
          </a:p>
        </p:txBody>
      </p:sp>
      <p:sp>
        <p:nvSpPr>
          <p:cNvPr name="TextBox 38" id="38"/>
          <p:cNvSpPr txBox="true"/>
          <p:nvPr/>
        </p:nvSpPr>
        <p:spPr>
          <a:xfrm rot="0">
            <a:off x="5871505"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11321023</a:t>
            </a:r>
          </a:p>
        </p:txBody>
      </p:sp>
      <p:sp>
        <p:nvSpPr>
          <p:cNvPr name="TextBox 39" id="39"/>
          <p:cNvSpPr txBox="true"/>
          <p:nvPr/>
        </p:nvSpPr>
        <p:spPr>
          <a:xfrm rot="0">
            <a:off x="10217026" y="6558496"/>
            <a:ext cx="2009227"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Bennedict Tambunan</a:t>
            </a:r>
          </a:p>
        </p:txBody>
      </p:sp>
      <p:sp>
        <p:nvSpPr>
          <p:cNvPr name="TextBox 40" id="40"/>
          <p:cNvSpPr txBox="true"/>
          <p:nvPr/>
        </p:nvSpPr>
        <p:spPr>
          <a:xfrm rot="0">
            <a:off x="14181439"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11321043</a:t>
            </a:r>
          </a:p>
        </p:txBody>
      </p:sp>
      <p:sp>
        <p:nvSpPr>
          <p:cNvPr name="TextBox 41" id="41"/>
          <p:cNvSpPr txBox="true"/>
          <p:nvPr/>
        </p:nvSpPr>
        <p:spPr>
          <a:xfrm rot="0">
            <a:off x="14372092" y="6558496"/>
            <a:ext cx="2009227"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rPr>
              <a:t>Suandika Napitupulu</a:t>
            </a:r>
          </a:p>
        </p:txBody>
      </p:sp>
      <p:sp>
        <p:nvSpPr>
          <p:cNvPr name="TextBox 42" id="42"/>
          <p:cNvSpPr txBox="true"/>
          <p:nvPr/>
        </p:nvSpPr>
        <p:spPr>
          <a:xfrm rot="0">
            <a:off x="15426504" y="2271899"/>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43" id="43"/>
          <p:cNvSpPr/>
          <p:nvPr/>
        </p:nvSpPr>
        <p:spPr>
          <a:xfrm flipH="false" flipV="false" rot="0">
            <a:off x="13461269" y="733651"/>
            <a:ext cx="2599588" cy="2599588"/>
          </a:xfrm>
          <a:custGeom>
            <a:avLst/>
            <a:gdLst/>
            <a:ahLst/>
            <a:cxnLst/>
            <a:rect r="r" b="b" t="t" l="l"/>
            <a:pathLst>
              <a:path h="2599588" w="2599588">
                <a:moveTo>
                  <a:pt x="0" y="0"/>
                </a:moveTo>
                <a:lnTo>
                  <a:pt x="2599588" y="0"/>
                </a:lnTo>
                <a:lnTo>
                  <a:pt x="2599588" y="2599589"/>
                </a:lnTo>
                <a:lnTo>
                  <a:pt x="0" y="2599589"/>
                </a:lnTo>
                <a:lnTo>
                  <a:pt x="0" y="0"/>
                </a:lnTo>
                <a:close/>
              </a:path>
            </a:pathLst>
          </a:custGeom>
          <a:blipFill>
            <a:blip r:embed="rId10"/>
            <a:stretch>
              <a:fillRect l="0" t="0" r="0" b="0"/>
            </a:stretch>
          </a:blipFill>
        </p:spPr>
      </p:sp>
      <p:sp>
        <p:nvSpPr>
          <p:cNvPr name="Freeform 44" id="44"/>
          <p:cNvSpPr/>
          <p:nvPr/>
        </p:nvSpPr>
        <p:spPr>
          <a:xfrm flipH="false" flipV="false" rot="0">
            <a:off x="15500635" y="1161836"/>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11"/>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46313" y="4265469"/>
            <a:ext cx="8097687" cy="1594138"/>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 YOU</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662120" y="1746803"/>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7" id="7"/>
          <p:cNvSpPr/>
          <p:nvPr/>
        </p:nvSpPr>
        <p:spPr>
          <a:xfrm flipH="false" flipV="false" rot="0">
            <a:off x="696885" y="208555"/>
            <a:ext cx="2599588" cy="2599588"/>
          </a:xfrm>
          <a:custGeom>
            <a:avLst/>
            <a:gdLst/>
            <a:ahLst/>
            <a:cxnLst/>
            <a:rect r="r" b="b" t="t" l="l"/>
            <a:pathLst>
              <a:path h="2599588" w="2599588">
                <a:moveTo>
                  <a:pt x="0" y="0"/>
                </a:moveTo>
                <a:lnTo>
                  <a:pt x="2599588" y="0"/>
                </a:lnTo>
                <a:lnTo>
                  <a:pt x="2599588" y="2599589"/>
                </a:lnTo>
                <a:lnTo>
                  <a:pt x="0" y="2599589"/>
                </a:lnTo>
                <a:lnTo>
                  <a:pt x="0" y="0"/>
                </a:lnTo>
                <a:close/>
              </a:path>
            </a:pathLst>
          </a:custGeom>
          <a:blipFill>
            <a:blip r:embed="rId7"/>
            <a:stretch>
              <a:fillRect l="0" t="0" r="0" b="0"/>
            </a:stretch>
          </a:blipFill>
        </p:spPr>
      </p:sp>
      <p:sp>
        <p:nvSpPr>
          <p:cNvPr name="Freeform 8" id="8"/>
          <p:cNvSpPr/>
          <p:nvPr/>
        </p:nvSpPr>
        <p:spPr>
          <a:xfrm flipH="false" flipV="false" rot="0">
            <a:off x="2736251" y="636740"/>
            <a:ext cx="1791508" cy="1522782"/>
          </a:xfrm>
          <a:custGeom>
            <a:avLst/>
            <a:gdLst/>
            <a:ahLst/>
            <a:cxnLst/>
            <a:rect r="r" b="b" t="t" l="l"/>
            <a:pathLst>
              <a:path h="1522782" w="1791508">
                <a:moveTo>
                  <a:pt x="0" y="0"/>
                </a:moveTo>
                <a:lnTo>
                  <a:pt x="1791509" y="0"/>
                </a:lnTo>
                <a:lnTo>
                  <a:pt x="1791509" y="1522782"/>
                </a:lnTo>
                <a:lnTo>
                  <a:pt x="0" y="1522782"/>
                </a:lnTo>
                <a:lnTo>
                  <a:pt x="0"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11182875" y="5753025"/>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51300" y="1316035"/>
            <a:ext cx="1400485" cy="8087641"/>
            <a:chOff x="0" y="0"/>
            <a:chExt cx="368852" cy="2130078"/>
          </a:xfrm>
        </p:grpSpPr>
        <p:sp>
          <p:nvSpPr>
            <p:cNvPr name="Freeform 4" id="4"/>
            <p:cNvSpPr/>
            <p:nvPr/>
          </p:nvSpPr>
          <p:spPr>
            <a:xfrm flipH="false" flipV="false" rot="0">
              <a:off x="0" y="0"/>
              <a:ext cx="368852" cy="2130078"/>
            </a:xfrm>
            <a:custGeom>
              <a:avLst/>
              <a:gdLst/>
              <a:ahLst/>
              <a:cxnLst/>
              <a:rect r="r" b="b" t="t" l="l"/>
              <a:pathLst>
                <a:path h="2130078" w="368852">
                  <a:moveTo>
                    <a:pt x="0" y="0"/>
                  </a:moveTo>
                  <a:lnTo>
                    <a:pt x="368852" y="0"/>
                  </a:lnTo>
                  <a:lnTo>
                    <a:pt x="368852" y="2130078"/>
                  </a:lnTo>
                  <a:lnTo>
                    <a:pt x="0" y="2130078"/>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10827376" y="2572295"/>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OUTLINE</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463332" y="163952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1463332" y="243664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1463332" y="331779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1463332" y="4114918"/>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1482933" y="490729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1482933" y="5738259"/>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1482933" y="658855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15" id="15"/>
          <p:cNvSpPr txBox="true"/>
          <p:nvPr/>
        </p:nvSpPr>
        <p:spPr>
          <a:xfrm rot="0">
            <a:off x="2839410" y="1747475"/>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INTRODUCTION</a:t>
            </a:r>
          </a:p>
        </p:txBody>
      </p:sp>
      <p:sp>
        <p:nvSpPr>
          <p:cNvPr name="TextBox 16" id="16"/>
          <p:cNvSpPr txBox="true"/>
          <p:nvPr/>
        </p:nvSpPr>
        <p:spPr>
          <a:xfrm rot="0">
            <a:off x="2839410" y="2541693"/>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CURRENT SYSTEM</a:t>
            </a:r>
          </a:p>
        </p:txBody>
      </p:sp>
      <p:sp>
        <p:nvSpPr>
          <p:cNvPr name="TextBox 17" id="17"/>
          <p:cNvSpPr txBox="true"/>
          <p:nvPr/>
        </p:nvSpPr>
        <p:spPr>
          <a:xfrm rot="0">
            <a:off x="2839410" y="3461783"/>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TARGET SYSTEM</a:t>
            </a:r>
          </a:p>
        </p:txBody>
      </p:sp>
      <p:sp>
        <p:nvSpPr>
          <p:cNvPr name="TextBox 18" id="18"/>
          <p:cNvSpPr txBox="true"/>
          <p:nvPr/>
        </p:nvSpPr>
        <p:spPr>
          <a:xfrm rot="0">
            <a:off x="2839410" y="425600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MAIN FUNCTION</a:t>
            </a:r>
          </a:p>
        </p:txBody>
      </p:sp>
      <p:sp>
        <p:nvSpPr>
          <p:cNvPr name="TextBox 19" id="19"/>
          <p:cNvSpPr txBox="true"/>
          <p:nvPr/>
        </p:nvSpPr>
        <p:spPr>
          <a:xfrm rot="0">
            <a:off x="2839410" y="5056845"/>
            <a:ext cx="861327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USECASE DIAGRAM AND USECASE SCENARIO</a:t>
            </a:r>
          </a:p>
        </p:txBody>
      </p:sp>
      <p:sp>
        <p:nvSpPr>
          <p:cNvPr name="TextBox 20" id="20"/>
          <p:cNvSpPr txBox="true"/>
          <p:nvPr/>
        </p:nvSpPr>
        <p:spPr>
          <a:xfrm rot="0">
            <a:off x="2839410" y="5849222"/>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ER DIAGRAM, CDM AND PDM</a:t>
            </a:r>
          </a:p>
        </p:txBody>
      </p:sp>
      <p:sp>
        <p:nvSpPr>
          <p:cNvPr name="TextBox 21" id="21"/>
          <p:cNvSpPr txBox="true"/>
          <p:nvPr/>
        </p:nvSpPr>
        <p:spPr>
          <a:xfrm rot="0">
            <a:off x="2839410" y="669360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CLASS DIAGRAM</a:t>
            </a:r>
          </a:p>
        </p:txBody>
      </p:sp>
      <p:sp>
        <p:nvSpPr>
          <p:cNvPr name="TextBox 22" id="22"/>
          <p:cNvSpPr txBox="true"/>
          <p:nvPr/>
        </p:nvSpPr>
        <p:spPr>
          <a:xfrm rot="0">
            <a:off x="1463332" y="747437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08</a:t>
            </a:r>
          </a:p>
        </p:txBody>
      </p:sp>
      <p:sp>
        <p:nvSpPr>
          <p:cNvPr name="TextBox 23" id="23"/>
          <p:cNvSpPr txBox="true"/>
          <p:nvPr/>
        </p:nvSpPr>
        <p:spPr>
          <a:xfrm rot="0">
            <a:off x="1482933" y="836020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09</a:t>
            </a:r>
          </a:p>
        </p:txBody>
      </p:sp>
      <p:sp>
        <p:nvSpPr>
          <p:cNvPr name="TextBox 24" id="24"/>
          <p:cNvSpPr txBox="true"/>
          <p:nvPr/>
        </p:nvSpPr>
        <p:spPr>
          <a:xfrm rot="0">
            <a:off x="2839410" y="757942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SEQUENCE DIAGRAM</a:t>
            </a:r>
          </a:p>
        </p:txBody>
      </p:sp>
      <p:sp>
        <p:nvSpPr>
          <p:cNvPr name="TextBox 25" id="25"/>
          <p:cNvSpPr txBox="true"/>
          <p:nvPr/>
        </p:nvSpPr>
        <p:spPr>
          <a:xfrm rot="0">
            <a:off x="2840848" y="850280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DEMO</a:t>
            </a:r>
          </a:p>
        </p:txBody>
      </p:sp>
      <p:sp>
        <p:nvSpPr>
          <p:cNvPr name="TextBox 26" id="26"/>
          <p:cNvSpPr txBox="true"/>
          <p:nvPr/>
        </p:nvSpPr>
        <p:spPr>
          <a:xfrm rot="0">
            <a:off x="14363169" y="1267154"/>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27" id="27"/>
          <p:cNvSpPr/>
          <p:nvPr/>
        </p:nvSpPr>
        <p:spPr>
          <a:xfrm flipH="false" flipV="false" rot="0">
            <a:off x="12397934" y="-271094"/>
            <a:ext cx="2599588" cy="2599588"/>
          </a:xfrm>
          <a:custGeom>
            <a:avLst/>
            <a:gdLst/>
            <a:ahLst/>
            <a:cxnLst/>
            <a:rect r="r" b="b" t="t" l="l"/>
            <a:pathLst>
              <a:path h="2599588" w="2599588">
                <a:moveTo>
                  <a:pt x="0" y="0"/>
                </a:moveTo>
                <a:lnTo>
                  <a:pt x="2599588" y="0"/>
                </a:lnTo>
                <a:lnTo>
                  <a:pt x="2599588" y="2599588"/>
                </a:lnTo>
                <a:lnTo>
                  <a:pt x="0" y="2599588"/>
                </a:lnTo>
                <a:lnTo>
                  <a:pt x="0" y="0"/>
                </a:lnTo>
                <a:close/>
              </a:path>
            </a:pathLst>
          </a:custGeom>
          <a:blipFill>
            <a:blip r:embed="rId6"/>
            <a:stretch>
              <a:fillRect l="0" t="0" r="0" b="0"/>
            </a:stretch>
          </a:blipFill>
        </p:spPr>
      </p:sp>
      <p:sp>
        <p:nvSpPr>
          <p:cNvPr name="Freeform 28" id="28"/>
          <p:cNvSpPr/>
          <p:nvPr/>
        </p:nvSpPr>
        <p:spPr>
          <a:xfrm flipH="false" flipV="false" rot="0">
            <a:off x="14437300" y="157090"/>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879497" y="-4372901"/>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982491" y="1206996"/>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INTRODUCTION</a:t>
            </a:r>
          </a:p>
        </p:txBody>
      </p:sp>
      <p:grpSp>
        <p:nvGrpSpPr>
          <p:cNvPr name="Group 9" id="9"/>
          <p:cNvGrpSpPr/>
          <p:nvPr/>
        </p:nvGrpSpPr>
        <p:grpSpPr>
          <a:xfrm rot="0">
            <a:off x="1256907" y="3510391"/>
            <a:ext cx="15615197" cy="6155710"/>
            <a:chOff x="0" y="0"/>
            <a:chExt cx="3015548" cy="1188768"/>
          </a:xfrm>
        </p:grpSpPr>
        <p:sp>
          <p:nvSpPr>
            <p:cNvPr name="Freeform 10" id="10"/>
            <p:cNvSpPr/>
            <p:nvPr/>
          </p:nvSpPr>
          <p:spPr>
            <a:xfrm flipH="false" flipV="false" rot="0">
              <a:off x="0" y="0"/>
              <a:ext cx="3015548" cy="1188768"/>
            </a:xfrm>
            <a:custGeom>
              <a:avLst/>
              <a:gdLst/>
              <a:ahLst/>
              <a:cxnLst/>
              <a:rect r="r" b="b" t="t" l="l"/>
              <a:pathLst>
                <a:path h="1188768" w="3015548">
                  <a:moveTo>
                    <a:pt x="0" y="0"/>
                  </a:moveTo>
                  <a:lnTo>
                    <a:pt x="3015548" y="0"/>
                  </a:lnTo>
                  <a:lnTo>
                    <a:pt x="3015548" y="1188768"/>
                  </a:lnTo>
                  <a:lnTo>
                    <a:pt x="0" y="1188768"/>
                  </a:lnTo>
                  <a:close/>
                </a:path>
              </a:pathLst>
            </a:custGeom>
            <a:solidFill>
              <a:srgbClr val="000000">
                <a:alpha val="0"/>
              </a:srgbClr>
            </a:solidFill>
            <a:ln w="38100">
              <a:solidFill>
                <a:srgbClr val="000000"/>
              </a:solidFill>
            </a:ln>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610076" y="3899316"/>
            <a:ext cx="14908858" cy="5320711"/>
          </a:xfrm>
          <a:prstGeom prst="rect">
            <a:avLst/>
          </a:prstGeom>
        </p:spPr>
        <p:txBody>
          <a:bodyPr anchor="t" rtlCol="false" tIns="0" lIns="0" bIns="0" rIns="0">
            <a:spAutoFit/>
          </a:bodyPr>
          <a:lstStyle/>
          <a:p>
            <a:pPr>
              <a:lnSpc>
                <a:spcPts val="4252"/>
              </a:lnSpc>
            </a:pPr>
            <a:r>
              <a:rPr lang="en-US" sz="3081" spc="301">
                <a:solidFill>
                  <a:srgbClr val="231F20"/>
                </a:solidFill>
                <a:latin typeface="DM Sans"/>
              </a:rPr>
              <a:t>In the Balige area there is a business called Numero Sada Futsal. This place is the only futsal field booking place in the Toba area that is visited by visitors, besides being able to book a futsal field, this place also has a cafe called Foodpedia. However, Numero Sada Futsal often has problems when customers book futsal courts via WhatsApp / telephone. With the existence of an application, it is hoped that it can make it easier for Numero Sada Futsal and customers to book the field with the DP system and customers can find out information about the food and beverage menu available at Foodpedia.</a:t>
            </a:r>
          </a:p>
        </p:txBody>
      </p:sp>
      <p:sp>
        <p:nvSpPr>
          <p:cNvPr name="TextBox 13" id="13"/>
          <p:cNvSpPr txBox="true"/>
          <p:nvPr/>
        </p:nvSpPr>
        <p:spPr>
          <a:xfrm rot="0">
            <a:off x="3575311" y="2553657"/>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F2F2F2"/>
                </a:solidFill>
                <a:latin typeface="Montserrat Classic Bold"/>
              </a:rPr>
              <a:t>GROUP 13</a:t>
            </a:r>
          </a:p>
        </p:txBody>
      </p:sp>
      <p:sp>
        <p:nvSpPr>
          <p:cNvPr name="Freeform 14" id="14"/>
          <p:cNvSpPr/>
          <p:nvPr/>
        </p:nvSpPr>
        <p:spPr>
          <a:xfrm flipH="false" flipV="false" rot="0">
            <a:off x="1610076" y="674140"/>
            <a:ext cx="2599588" cy="2599588"/>
          </a:xfrm>
          <a:custGeom>
            <a:avLst/>
            <a:gdLst/>
            <a:ahLst/>
            <a:cxnLst/>
            <a:rect r="r" b="b" t="t" l="l"/>
            <a:pathLst>
              <a:path h="2599588" w="2599588">
                <a:moveTo>
                  <a:pt x="0" y="0"/>
                </a:moveTo>
                <a:lnTo>
                  <a:pt x="2599588" y="0"/>
                </a:lnTo>
                <a:lnTo>
                  <a:pt x="2599588" y="2599588"/>
                </a:lnTo>
                <a:lnTo>
                  <a:pt x="0" y="2599588"/>
                </a:lnTo>
                <a:lnTo>
                  <a:pt x="0" y="0"/>
                </a:lnTo>
                <a:close/>
              </a:path>
            </a:pathLst>
          </a:custGeom>
          <a:blipFill>
            <a:blip r:embed="rId5"/>
            <a:stretch>
              <a:fillRect l="0" t="0" r="0" b="0"/>
            </a:stretch>
          </a:blipFill>
        </p:spPr>
      </p:sp>
      <p:sp>
        <p:nvSpPr>
          <p:cNvPr name="Freeform 15" id="15"/>
          <p:cNvSpPr/>
          <p:nvPr/>
        </p:nvSpPr>
        <p:spPr>
          <a:xfrm flipH="false" flipV="false" rot="0">
            <a:off x="3649443" y="1187253"/>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9332372" y="-11112133"/>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80973" y="369845"/>
            <a:ext cx="12057353" cy="1702517"/>
          </a:xfrm>
          <a:prstGeom prst="rect">
            <a:avLst/>
          </a:prstGeom>
        </p:spPr>
        <p:txBody>
          <a:bodyPr anchor="t" rtlCol="false" tIns="0" lIns="0" bIns="0" rIns="0">
            <a:spAutoFit/>
          </a:bodyPr>
          <a:lstStyle/>
          <a:p>
            <a:pPr>
              <a:lnSpc>
                <a:spcPts val="13948"/>
              </a:lnSpc>
            </a:pPr>
            <a:r>
              <a:rPr lang="en-US" sz="10107" spc="990">
                <a:solidFill>
                  <a:srgbClr val="000000"/>
                </a:solidFill>
                <a:latin typeface="Oswald Bold"/>
              </a:rPr>
              <a:t>CURRENT SYSTEM</a:t>
            </a:r>
          </a:p>
        </p:txBody>
      </p:sp>
      <p:sp>
        <p:nvSpPr>
          <p:cNvPr name="Freeform 4" id="4"/>
          <p:cNvSpPr/>
          <p:nvPr/>
        </p:nvSpPr>
        <p:spPr>
          <a:xfrm flipH="false" flipV="false" rot="-486806">
            <a:off x="16446198" y="-2602566"/>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80973" y="2227669"/>
            <a:ext cx="14526055" cy="7536561"/>
          </a:xfrm>
          <a:prstGeom prst="rect">
            <a:avLst/>
          </a:prstGeom>
        </p:spPr>
        <p:txBody>
          <a:bodyPr anchor="t" rtlCol="false" tIns="0" lIns="0" bIns="0" rIns="0">
            <a:spAutoFit/>
          </a:bodyPr>
          <a:lstStyle/>
          <a:p>
            <a:pPr algn="just">
              <a:lnSpc>
                <a:spcPts val="3311"/>
              </a:lnSpc>
            </a:pPr>
            <a:r>
              <a:rPr lang="en-US" sz="2400" spc="235">
                <a:solidFill>
                  <a:srgbClr val="000000"/>
                </a:solidFill>
                <a:latin typeface="DM Sans"/>
              </a:rPr>
              <a:t>Numero Sada Futsal is a place in Lumban Julu, Balige, where you can play futsal and enjoy delicious food. They have two ways to order their futsal courts and dishes.</a:t>
            </a:r>
          </a:p>
          <a:p>
            <a:pPr algn="just">
              <a:lnSpc>
                <a:spcPts val="3311"/>
              </a:lnSpc>
            </a:pPr>
            <a:r>
              <a:rPr lang="en-US" sz="2400" spc="235">
                <a:solidFill>
                  <a:srgbClr val="000000"/>
                </a:solidFill>
                <a:latin typeface="DM Sans"/>
              </a:rPr>
              <a:t>The first way is for customers to visit Numero Sada Futsal in person and order the futsal court and food according to their preferences and requirements.</a:t>
            </a:r>
          </a:p>
          <a:p>
            <a:pPr algn="just">
              <a:lnSpc>
                <a:spcPts val="3311"/>
              </a:lnSpc>
            </a:pPr>
            <a:r>
              <a:rPr lang="en-US" sz="2400" spc="235">
                <a:solidFill>
                  <a:srgbClr val="000000"/>
                </a:solidFill>
                <a:latin typeface="DM Sans"/>
              </a:rPr>
              <a:t>The second way is for customers to contact Numero Sada Futsal through WhatsApp or phone in advance. They can book the futsal court, inquire about the menu, and ask for prices. Once the booking is approved, customers are requested to arrive within 30 minutes; otherwise, the order will be canceled.</a:t>
            </a:r>
          </a:p>
          <a:p>
            <a:pPr algn="just">
              <a:lnSpc>
                <a:spcPts val="3311"/>
              </a:lnSpc>
            </a:pPr>
            <a:r>
              <a:rPr lang="en-US" sz="2400" spc="235">
                <a:solidFill>
                  <a:srgbClr val="000000"/>
                </a:solidFill>
                <a:latin typeface="DM Sans"/>
              </a:rPr>
              <a:t>Numero Sada Futsal is facing a problem with their current ordering system, which is not efficient and often leads to long queues, especially during peak times. The main issue is that they still rely on a manual ordering process. This causes difficulties for customers who want to book futsal courts at specific times because there is no system to monitor the availability of the courts.</a:t>
            </a:r>
          </a:p>
          <a:p>
            <a:pPr algn="just">
              <a:lnSpc>
                <a:spcPts val="3311"/>
              </a:lnSpc>
            </a:pPr>
            <a:r>
              <a:rPr lang="en-US" sz="2400" spc="235">
                <a:solidFill>
                  <a:srgbClr val="000000"/>
                </a:solidFill>
                <a:latin typeface="DM Sans"/>
              </a:rPr>
              <a:t>Additionally, the process of booking via WhatsApp also has its challenges. Numero Sada Futsal does not ask for a down payment (DP) in advance, which means that if they are unable to contact the customer, it can result in financial losses for the futsal center.</a:t>
            </a:r>
          </a:p>
          <a:p>
            <a:pPr algn="just">
              <a:lnSpc>
                <a:spcPts val="3311"/>
              </a:lnSpc>
            </a:pPr>
          </a:p>
        </p:txBody>
      </p:sp>
      <p:sp>
        <p:nvSpPr>
          <p:cNvPr name="TextBox 6" id="6"/>
          <p:cNvSpPr txBox="true"/>
          <p:nvPr/>
        </p:nvSpPr>
        <p:spPr>
          <a:xfrm rot="0">
            <a:off x="14541388" y="1545282"/>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7" id="7"/>
          <p:cNvSpPr/>
          <p:nvPr/>
        </p:nvSpPr>
        <p:spPr>
          <a:xfrm flipH="false" flipV="false" rot="0">
            <a:off x="12576153" y="7035"/>
            <a:ext cx="2599588" cy="2599588"/>
          </a:xfrm>
          <a:custGeom>
            <a:avLst/>
            <a:gdLst/>
            <a:ahLst/>
            <a:cxnLst/>
            <a:rect r="r" b="b" t="t" l="l"/>
            <a:pathLst>
              <a:path h="2599588" w="2599588">
                <a:moveTo>
                  <a:pt x="0" y="0"/>
                </a:moveTo>
                <a:lnTo>
                  <a:pt x="2599588" y="0"/>
                </a:lnTo>
                <a:lnTo>
                  <a:pt x="2599588" y="2599588"/>
                </a:lnTo>
                <a:lnTo>
                  <a:pt x="0" y="2599588"/>
                </a:lnTo>
                <a:lnTo>
                  <a:pt x="0" y="0"/>
                </a:lnTo>
                <a:close/>
              </a:path>
            </a:pathLst>
          </a:custGeom>
          <a:blipFill>
            <a:blip r:embed="rId6"/>
            <a:stretch>
              <a:fillRect l="0" t="0" r="0" b="0"/>
            </a:stretch>
          </a:blipFill>
        </p:spPr>
      </p:sp>
      <p:sp>
        <p:nvSpPr>
          <p:cNvPr name="Freeform 8" id="8"/>
          <p:cNvSpPr/>
          <p:nvPr/>
        </p:nvSpPr>
        <p:spPr>
          <a:xfrm flipH="false" flipV="false" rot="0">
            <a:off x="14615519" y="435219"/>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9332372" y="-11112133"/>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80973" y="369845"/>
            <a:ext cx="12057353" cy="1702517"/>
          </a:xfrm>
          <a:prstGeom prst="rect">
            <a:avLst/>
          </a:prstGeom>
        </p:spPr>
        <p:txBody>
          <a:bodyPr anchor="t" rtlCol="false" tIns="0" lIns="0" bIns="0" rIns="0">
            <a:spAutoFit/>
          </a:bodyPr>
          <a:lstStyle/>
          <a:p>
            <a:pPr>
              <a:lnSpc>
                <a:spcPts val="13948"/>
              </a:lnSpc>
            </a:pPr>
            <a:r>
              <a:rPr lang="en-US" sz="10107" spc="990">
                <a:solidFill>
                  <a:srgbClr val="000000"/>
                </a:solidFill>
                <a:latin typeface="Oswald Bold"/>
              </a:rPr>
              <a:t>CURRENT SYSTEM</a:t>
            </a:r>
          </a:p>
        </p:txBody>
      </p:sp>
      <p:sp>
        <p:nvSpPr>
          <p:cNvPr name="Freeform 4" id="4"/>
          <p:cNvSpPr/>
          <p:nvPr/>
        </p:nvSpPr>
        <p:spPr>
          <a:xfrm flipH="false" flipV="false" rot="-486806">
            <a:off x="16446198" y="-2602566"/>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541388" y="1545282"/>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6" id="6"/>
          <p:cNvSpPr/>
          <p:nvPr/>
        </p:nvSpPr>
        <p:spPr>
          <a:xfrm flipH="false" flipV="false" rot="0">
            <a:off x="12576153" y="7035"/>
            <a:ext cx="2599588" cy="2599588"/>
          </a:xfrm>
          <a:custGeom>
            <a:avLst/>
            <a:gdLst/>
            <a:ahLst/>
            <a:cxnLst/>
            <a:rect r="r" b="b" t="t" l="l"/>
            <a:pathLst>
              <a:path h="2599588" w="2599588">
                <a:moveTo>
                  <a:pt x="0" y="0"/>
                </a:moveTo>
                <a:lnTo>
                  <a:pt x="2599588" y="0"/>
                </a:lnTo>
                <a:lnTo>
                  <a:pt x="2599588" y="2599588"/>
                </a:lnTo>
                <a:lnTo>
                  <a:pt x="0" y="2599588"/>
                </a:lnTo>
                <a:lnTo>
                  <a:pt x="0" y="0"/>
                </a:lnTo>
                <a:close/>
              </a:path>
            </a:pathLst>
          </a:custGeom>
          <a:blipFill>
            <a:blip r:embed="rId6"/>
            <a:stretch>
              <a:fillRect l="0" t="0" r="0" b="0"/>
            </a:stretch>
          </a:blipFill>
        </p:spPr>
      </p:sp>
      <p:sp>
        <p:nvSpPr>
          <p:cNvPr name="Freeform 7" id="7"/>
          <p:cNvSpPr/>
          <p:nvPr/>
        </p:nvSpPr>
        <p:spPr>
          <a:xfrm flipH="false" flipV="false" rot="0">
            <a:off x="14615519" y="435219"/>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7"/>
            <a:stretch>
              <a:fillRect l="0" t="0" r="0" b="0"/>
            </a:stretch>
          </a:blipFill>
        </p:spPr>
      </p:sp>
      <p:sp>
        <p:nvSpPr>
          <p:cNvPr name="Freeform 8" id="8"/>
          <p:cNvSpPr/>
          <p:nvPr/>
        </p:nvSpPr>
        <p:spPr>
          <a:xfrm flipH="false" flipV="false" rot="0">
            <a:off x="2138047" y="3504259"/>
            <a:ext cx="14268981" cy="5520296"/>
          </a:xfrm>
          <a:custGeom>
            <a:avLst/>
            <a:gdLst/>
            <a:ahLst/>
            <a:cxnLst/>
            <a:rect r="r" b="b" t="t" l="l"/>
            <a:pathLst>
              <a:path h="5520296" w="14268981">
                <a:moveTo>
                  <a:pt x="0" y="0"/>
                </a:moveTo>
                <a:lnTo>
                  <a:pt x="14268980" y="0"/>
                </a:lnTo>
                <a:lnTo>
                  <a:pt x="14268980" y="5520296"/>
                </a:lnTo>
                <a:lnTo>
                  <a:pt x="0" y="5520296"/>
                </a:lnTo>
                <a:lnTo>
                  <a:pt x="0" y="0"/>
                </a:lnTo>
                <a:close/>
              </a:path>
            </a:pathLst>
          </a:custGeom>
          <a:blipFill>
            <a:blip r:embed="rId8"/>
            <a:stretch>
              <a:fillRect l="0" t="0" r="0" b="0"/>
            </a:stretch>
          </a:blipFill>
        </p:spPr>
      </p:sp>
      <p:sp>
        <p:nvSpPr>
          <p:cNvPr name="TextBox 9" id="9"/>
          <p:cNvSpPr txBox="true"/>
          <p:nvPr/>
        </p:nvSpPr>
        <p:spPr>
          <a:xfrm rot="0">
            <a:off x="1738391" y="2549473"/>
            <a:ext cx="14526055" cy="512445"/>
          </a:xfrm>
          <a:prstGeom prst="rect">
            <a:avLst/>
          </a:prstGeom>
        </p:spPr>
        <p:txBody>
          <a:bodyPr anchor="t" rtlCol="false" tIns="0" lIns="0" bIns="0" rIns="0">
            <a:spAutoFit/>
          </a:bodyPr>
          <a:lstStyle/>
          <a:p>
            <a:pPr algn="just" marL="647697" indent="-323848" lvl="1">
              <a:lnSpc>
                <a:spcPts val="4139"/>
              </a:lnSpc>
              <a:buFont typeface="Arial"/>
              <a:buChar char="•"/>
            </a:pPr>
            <a:r>
              <a:rPr lang="en-US" sz="2999" spc="293">
                <a:solidFill>
                  <a:srgbClr val="000000"/>
                </a:solidFill>
                <a:latin typeface="DM Sans Bold"/>
              </a:rPr>
              <a:t>BPMN Direct Field Booking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CCCCC"/>
        </a:solidFill>
      </p:bgPr>
    </p:bg>
    <p:spTree>
      <p:nvGrpSpPr>
        <p:cNvPr id="1" name=""/>
        <p:cNvGrpSpPr/>
        <p:nvPr/>
      </p:nvGrpSpPr>
      <p:grpSpPr>
        <a:xfrm>
          <a:off x="0" y="0"/>
          <a:ext cx="0" cy="0"/>
          <a:chOff x="0" y="0"/>
          <a:chExt cx="0" cy="0"/>
        </a:xfrm>
      </p:grpSpPr>
      <p:sp>
        <p:nvSpPr>
          <p:cNvPr name="Freeform 2" id="2"/>
          <p:cNvSpPr/>
          <p:nvPr/>
        </p:nvSpPr>
        <p:spPr>
          <a:xfrm flipH="false" flipV="false" rot="0">
            <a:off x="-9332372" y="-11112133"/>
            <a:ext cx="15841853" cy="16255633"/>
          </a:xfrm>
          <a:custGeom>
            <a:avLst/>
            <a:gdLst/>
            <a:ahLst/>
            <a:cxnLst/>
            <a:rect r="r" b="b" t="t" l="l"/>
            <a:pathLst>
              <a:path h="16255633" w="15841853">
                <a:moveTo>
                  <a:pt x="0" y="0"/>
                </a:moveTo>
                <a:lnTo>
                  <a:pt x="15841853" y="0"/>
                </a:lnTo>
                <a:lnTo>
                  <a:pt x="15841853" y="16255633"/>
                </a:lnTo>
                <a:lnTo>
                  <a:pt x="0" y="16255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80973" y="369845"/>
            <a:ext cx="12057353" cy="1702517"/>
          </a:xfrm>
          <a:prstGeom prst="rect">
            <a:avLst/>
          </a:prstGeom>
        </p:spPr>
        <p:txBody>
          <a:bodyPr anchor="t" rtlCol="false" tIns="0" lIns="0" bIns="0" rIns="0">
            <a:spAutoFit/>
          </a:bodyPr>
          <a:lstStyle/>
          <a:p>
            <a:pPr>
              <a:lnSpc>
                <a:spcPts val="13948"/>
              </a:lnSpc>
            </a:pPr>
            <a:r>
              <a:rPr lang="en-US" sz="10107" spc="990">
                <a:solidFill>
                  <a:srgbClr val="000000"/>
                </a:solidFill>
                <a:latin typeface="Oswald Bold"/>
              </a:rPr>
              <a:t>CURRENT SYSTEM</a:t>
            </a:r>
          </a:p>
        </p:txBody>
      </p:sp>
      <p:sp>
        <p:nvSpPr>
          <p:cNvPr name="Freeform 4" id="4"/>
          <p:cNvSpPr/>
          <p:nvPr/>
        </p:nvSpPr>
        <p:spPr>
          <a:xfrm flipH="false" flipV="false" rot="-486806">
            <a:off x="16446198" y="-2602566"/>
            <a:ext cx="15841853" cy="16255633"/>
          </a:xfrm>
          <a:custGeom>
            <a:avLst/>
            <a:gdLst/>
            <a:ahLst/>
            <a:cxnLst/>
            <a:rect r="r" b="b" t="t" l="l"/>
            <a:pathLst>
              <a:path h="16255633" w="15841853">
                <a:moveTo>
                  <a:pt x="0" y="0"/>
                </a:moveTo>
                <a:lnTo>
                  <a:pt x="15841852" y="0"/>
                </a:lnTo>
                <a:lnTo>
                  <a:pt x="15841852" y="16255633"/>
                </a:lnTo>
                <a:lnTo>
                  <a:pt x="0" y="162556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541388" y="1545282"/>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6" id="6"/>
          <p:cNvSpPr/>
          <p:nvPr/>
        </p:nvSpPr>
        <p:spPr>
          <a:xfrm flipH="false" flipV="false" rot="0">
            <a:off x="12576153" y="7035"/>
            <a:ext cx="2599588" cy="2599588"/>
          </a:xfrm>
          <a:custGeom>
            <a:avLst/>
            <a:gdLst/>
            <a:ahLst/>
            <a:cxnLst/>
            <a:rect r="r" b="b" t="t" l="l"/>
            <a:pathLst>
              <a:path h="2599588" w="2599588">
                <a:moveTo>
                  <a:pt x="0" y="0"/>
                </a:moveTo>
                <a:lnTo>
                  <a:pt x="2599588" y="0"/>
                </a:lnTo>
                <a:lnTo>
                  <a:pt x="2599588" y="2599588"/>
                </a:lnTo>
                <a:lnTo>
                  <a:pt x="0" y="2599588"/>
                </a:lnTo>
                <a:lnTo>
                  <a:pt x="0" y="0"/>
                </a:lnTo>
                <a:close/>
              </a:path>
            </a:pathLst>
          </a:custGeom>
          <a:blipFill>
            <a:blip r:embed="rId6"/>
            <a:stretch>
              <a:fillRect l="0" t="0" r="0" b="0"/>
            </a:stretch>
          </a:blipFill>
        </p:spPr>
      </p:sp>
      <p:sp>
        <p:nvSpPr>
          <p:cNvPr name="Freeform 7" id="7"/>
          <p:cNvSpPr/>
          <p:nvPr/>
        </p:nvSpPr>
        <p:spPr>
          <a:xfrm flipH="false" flipV="false" rot="0">
            <a:off x="14615519" y="435219"/>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7"/>
            <a:stretch>
              <a:fillRect l="0" t="0" r="0" b="0"/>
            </a:stretch>
          </a:blipFill>
        </p:spPr>
      </p:sp>
      <p:sp>
        <p:nvSpPr>
          <p:cNvPr name="Freeform 8" id="8"/>
          <p:cNvSpPr/>
          <p:nvPr/>
        </p:nvSpPr>
        <p:spPr>
          <a:xfrm flipH="false" flipV="false" rot="0">
            <a:off x="3086152" y="3504259"/>
            <a:ext cx="12388056" cy="6333099"/>
          </a:xfrm>
          <a:custGeom>
            <a:avLst/>
            <a:gdLst/>
            <a:ahLst/>
            <a:cxnLst/>
            <a:rect r="r" b="b" t="t" l="l"/>
            <a:pathLst>
              <a:path h="6333099" w="12388056">
                <a:moveTo>
                  <a:pt x="0" y="0"/>
                </a:moveTo>
                <a:lnTo>
                  <a:pt x="12388056" y="0"/>
                </a:lnTo>
                <a:lnTo>
                  <a:pt x="12388056" y="6333099"/>
                </a:lnTo>
                <a:lnTo>
                  <a:pt x="0" y="6333099"/>
                </a:lnTo>
                <a:lnTo>
                  <a:pt x="0" y="0"/>
                </a:lnTo>
                <a:close/>
              </a:path>
            </a:pathLst>
          </a:custGeom>
          <a:blipFill>
            <a:blip r:embed="rId8"/>
            <a:stretch>
              <a:fillRect l="0" t="0" r="0" b="0"/>
            </a:stretch>
          </a:blipFill>
        </p:spPr>
      </p:sp>
      <p:sp>
        <p:nvSpPr>
          <p:cNvPr name="TextBox 9" id="9"/>
          <p:cNvSpPr txBox="true"/>
          <p:nvPr/>
        </p:nvSpPr>
        <p:spPr>
          <a:xfrm rot="0">
            <a:off x="1738391" y="2549473"/>
            <a:ext cx="14526055" cy="495681"/>
          </a:xfrm>
          <a:prstGeom prst="rect">
            <a:avLst/>
          </a:prstGeom>
        </p:spPr>
        <p:txBody>
          <a:bodyPr anchor="t" rtlCol="false" tIns="0" lIns="0" bIns="0" rIns="0">
            <a:spAutoFit/>
          </a:bodyPr>
          <a:lstStyle/>
          <a:p>
            <a:pPr algn="just">
              <a:lnSpc>
                <a:spcPts val="4001"/>
              </a:lnSpc>
            </a:pPr>
            <a:r>
              <a:rPr lang="en-US" sz="2899" spc="284">
                <a:solidFill>
                  <a:srgbClr val="000000"/>
                </a:solidFill>
                <a:latin typeface="DM Sans Bold"/>
              </a:rPr>
              <a:t>2. BPMN Ordering Food Directly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28700" y="8845339"/>
            <a:ext cx="12271564" cy="1032847"/>
          </a:xfrm>
          <a:custGeom>
            <a:avLst/>
            <a:gdLst/>
            <a:ahLst/>
            <a:cxnLst/>
            <a:rect r="r" b="b" t="t" l="l"/>
            <a:pathLst>
              <a:path h="1032847" w="12271564">
                <a:moveTo>
                  <a:pt x="0" y="0"/>
                </a:moveTo>
                <a:lnTo>
                  <a:pt x="12271564" y="0"/>
                </a:lnTo>
                <a:lnTo>
                  <a:pt x="12271564" y="1032847"/>
                </a:lnTo>
                <a:lnTo>
                  <a:pt x="0" y="1032847"/>
                </a:lnTo>
                <a:lnTo>
                  <a:pt x="0" y="0"/>
                </a:lnTo>
                <a:close/>
              </a:path>
            </a:pathLst>
          </a:custGeom>
          <a:blipFill>
            <a:blip r:embed="rId3"/>
            <a:stretch>
              <a:fillRect l="0" t="-121743" r="0" b="-12911"/>
            </a:stretch>
          </a:blipFill>
        </p:spPr>
      </p:sp>
      <p:grpSp>
        <p:nvGrpSpPr>
          <p:cNvPr name="Group 7" id="7"/>
          <p:cNvGrpSpPr/>
          <p:nvPr/>
        </p:nvGrpSpPr>
        <p:grpSpPr>
          <a:xfrm rot="0">
            <a:off x="573794" y="583403"/>
            <a:ext cx="12854632" cy="8436433"/>
            <a:chOff x="0" y="0"/>
            <a:chExt cx="4925166" cy="3232363"/>
          </a:xfrm>
        </p:grpSpPr>
        <p:sp>
          <p:nvSpPr>
            <p:cNvPr name="Freeform 8" id="8"/>
            <p:cNvSpPr/>
            <p:nvPr/>
          </p:nvSpPr>
          <p:spPr>
            <a:xfrm flipH="false" flipV="false" rot="0">
              <a:off x="0" y="0"/>
              <a:ext cx="4925166" cy="3232363"/>
            </a:xfrm>
            <a:custGeom>
              <a:avLst/>
              <a:gdLst/>
              <a:ahLst/>
              <a:cxnLst/>
              <a:rect r="r" b="b" t="t" l="l"/>
              <a:pathLst>
                <a:path h="3232363" w="4925166">
                  <a:moveTo>
                    <a:pt x="0" y="0"/>
                  </a:moveTo>
                  <a:lnTo>
                    <a:pt x="4925166" y="0"/>
                  </a:lnTo>
                  <a:lnTo>
                    <a:pt x="4925166" y="3232363"/>
                  </a:lnTo>
                  <a:lnTo>
                    <a:pt x="0" y="3232363"/>
                  </a:lnTo>
                  <a:close/>
                </a:path>
              </a:pathLst>
            </a:custGeom>
            <a:solidFill>
              <a:srgbClr val="EFEFE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5400000">
            <a:off x="12188523" y="3835121"/>
            <a:ext cx="7416941" cy="3429417"/>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TARGET SYSTEM</a:t>
            </a:r>
          </a:p>
        </p:txBody>
      </p:sp>
      <p:sp>
        <p:nvSpPr>
          <p:cNvPr name="TextBox 11" id="11"/>
          <p:cNvSpPr txBox="true"/>
          <p:nvPr/>
        </p:nvSpPr>
        <p:spPr>
          <a:xfrm rot="0">
            <a:off x="899694" y="911300"/>
            <a:ext cx="12400569" cy="7536323"/>
          </a:xfrm>
          <a:prstGeom prst="rect">
            <a:avLst/>
          </a:prstGeom>
        </p:spPr>
        <p:txBody>
          <a:bodyPr anchor="t" rtlCol="false" tIns="0" lIns="0" bIns="0" rIns="0">
            <a:spAutoFit/>
          </a:bodyPr>
          <a:lstStyle/>
          <a:p>
            <a:pPr>
              <a:lnSpc>
                <a:spcPts val="3326"/>
              </a:lnSpc>
            </a:pPr>
            <a:r>
              <a:rPr lang="en-US" sz="2410" spc="236">
                <a:solidFill>
                  <a:srgbClr val="231F20"/>
                </a:solidFill>
                <a:latin typeface="DM Sans"/>
              </a:rPr>
              <a:t>Numero Sada Futsal has developed a mobile application and a website using two platforms. The admin side is based on the website, while the customer side is based on the mobile app. The purpose of these applications is to provide customers with online access to information about the futsal courts and menu options, as well as to make it easier for them to book courts and order food through the provided app.</a:t>
            </a:r>
          </a:p>
          <a:p>
            <a:pPr>
              <a:lnSpc>
                <a:spcPts val="3326"/>
              </a:lnSpc>
            </a:pPr>
          </a:p>
          <a:p>
            <a:pPr>
              <a:lnSpc>
                <a:spcPts val="3326"/>
              </a:lnSpc>
            </a:pPr>
            <a:r>
              <a:rPr lang="en-US" sz="2410" spc="236">
                <a:solidFill>
                  <a:srgbClr val="231F20"/>
                </a:solidFill>
                <a:latin typeface="DM Sans"/>
              </a:rPr>
              <a:t>The development of these applications aims to address the current challenges. It aims to minimize the possibility of customers not getting a court due to overcrowding at Numero Sada Futsal. The application also offers a down payment system for payment, which helps to avoid losses for Numero Sada Futsal.</a:t>
            </a:r>
          </a:p>
          <a:p>
            <a:pPr>
              <a:lnSpc>
                <a:spcPts val="3326"/>
              </a:lnSpc>
            </a:pPr>
          </a:p>
          <a:p>
            <a:pPr algn="l" marL="0" indent="0" lvl="0">
              <a:lnSpc>
                <a:spcPts val="3326"/>
              </a:lnSpc>
              <a:spcBef>
                <a:spcPct val="0"/>
              </a:spcBef>
            </a:pPr>
            <a:r>
              <a:rPr lang="en-US" sz="2410" spc="236">
                <a:solidFill>
                  <a:srgbClr val="231F20"/>
                </a:solidFill>
                <a:latin typeface="DM Sans"/>
              </a:rPr>
              <a:t>To use this application, customers need to register an account and login after their account is successfully registered. The goal of the system at Numero Sada Futsal is to allow customers to easily book courts and order food using the mobile app, while the admin can manage information and confirm orders through the website.</a:t>
            </a:r>
          </a:p>
        </p:txBody>
      </p:sp>
      <p:sp>
        <p:nvSpPr>
          <p:cNvPr name="Freeform 12" id="12"/>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5393660" y="7783998"/>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14" id="14"/>
          <p:cNvSpPr/>
          <p:nvPr/>
        </p:nvSpPr>
        <p:spPr>
          <a:xfrm flipH="false" flipV="false" rot="0">
            <a:off x="13428425" y="6245751"/>
            <a:ext cx="2599588" cy="2599588"/>
          </a:xfrm>
          <a:custGeom>
            <a:avLst/>
            <a:gdLst/>
            <a:ahLst/>
            <a:cxnLst/>
            <a:rect r="r" b="b" t="t" l="l"/>
            <a:pathLst>
              <a:path h="2599588" w="2599588">
                <a:moveTo>
                  <a:pt x="0" y="0"/>
                </a:moveTo>
                <a:lnTo>
                  <a:pt x="2599589" y="0"/>
                </a:lnTo>
                <a:lnTo>
                  <a:pt x="2599589" y="2599588"/>
                </a:lnTo>
                <a:lnTo>
                  <a:pt x="0" y="2599588"/>
                </a:lnTo>
                <a:lnTo>
                  <a:pt x="0" y="0"/>
                </a:lnTo>
                <a:close/>
              </a:path>
            </a:pathLst>
          </a:custGeom>
          <a:blipFill>
            <a:blip r:embed="rId6"/>
            <a:stretch>
              <a:fillRect l="0" t="0" r="0" b="0"/>
            </a:stretch>
          </a:blipFill>
        </p:spPr>
      </p:sp>
      <p:sp>
        <p:nvSpPr>
          <p:cNvPr name="Freeform 15" id="15"/>
          <p:cNvSpPr/>
          <p:nvPr/>
        </p:nvSpPr>
        <p:spPr>
          <a:xfrm flipH="false" flipV="false" rot="0">
            <a:off x="15467792" y="6673935"/>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028700" y="8845339"/>
            <a:ext cx="12271564" cy="1032847"/>
          </a:xfrm>
          <a:custGeom>
            <a:avLst/>
            <a:gdLst/>
            <a:ahLst/>
            <a:cxnLst/>
            <a:rect r="r" b="b" t="t" l="l"/>
            <a:pathLst>
              <a:path h="1032847" w="12271564">
                <a:moveTo>
                  <a:pt x="0" y="0"/>
                </a:moveTo>
                <a:lnTo>
                  <a:pt x="12271564" y="0"/>
                </a:lnTo>
                <a:lnTo>
                  <a:pt x="12271564" y="1032847"/>
                </a:lnTo>
                <a:lnTo>
                  <a:pt x="0" y="1032847"/>
                </a:lnTo>
                <a:lnTo>
                  <a:pt x="0" y="0"/>
                </a:lnTo>
                <a:close/>
              </a:path>
            </a:pathLst>
          </a:custGeom>
          <a:blipFill>
            <a:blip r:embed="rId3"/>
            <a:stretch>
              <a:fillRect l="0" t="-121743" r="0" b="-12911"/>
            </a:stretch>
          </a:blipFill>
        </p:spPr>
      </p:sp>
      <p:grpSp>
        <p:nvGrpSpPr>
          <p:cNvPr name="Group 7" id="7"/>
          <p:cNvGrpSpPr/>
          <p:nvPr/>
        </p:nvGrpSpPr>
        <p:grpSpPr>
          <a:xfrm rot="0">
            <a:off x="573794" y="583403"/>
            <a:ext cx="12854632" cy="8436433"/>
            <a:chOff x="0" y="0"/>
            <a:chExt cx="4925166" cy="3232363"/>
          </a:xfrm>
        </p:grpSpPr>
        <p:sp>
          <p:nvSpPr>
            <p:cNvPr name="Freeform 8" id="8"/>
            <p:cNvSpPr/>
            <p:nvPr/>
          </p:nvSpPr>
          <p:spPr>
            <a:xfrm flipH="false" flipV="false" rot="0">
              <a:off x="0" y="0"/>
              <a:ext cx="4925166" cy="3232363"/>
            </a:xfrm>
            <a:custGeom>
              <a:avLst/>
              <a:gdLst/>
              <a:ahLst/>
              <a:cxnLst/>
              <a:rect r="r" b="b" t="t" l="l"/>
              <a:pathLst>
                <a:path h="3232363" w="4925166">
                  <a:moveTo>
                    <a:pt x="0" y="0"/>
                  </a:moveTo>
                  <a:lnTo>
                    <a:pt x="4925166" y="0"/>
                  </a:lnTo>
                  <a:lnTo>
                    <a:pt x="4925166" y="3232363"/>
                  </a:lnTo>
                  <a:lnTo>
                    <a:pt x="0" y="3232363"/>
                  </a:lnTo>
                  <a:close/>
                </a:path>
              </a:pathLst>
            </a:custGeom>
            <a:solidFill>
              <a:srgbClr val="EFEFEF"/>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5400000">
            <a:off x="12188523" y="3835121"/>
            <a:ext cx="7416941" cy="3429417"/>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TARGET SYSTEM</a:t>
            </a:r>
          </a:p>
        </p:txBody>
      </p:sp>
      <p:sp>
        <p:nvSpPr>
          <p:cNvPr name="Freeform 11" id="11"/>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5393660" y="7783998"/>
            <a:ext cx="1865640" cy="284181"/>
          </a:xfrm>
          <a:prstGeom prst="rect">
            <a:avLst/>
          </a:prstGeom>
        </p:spPr>
        <p:txBody>
          <a:bodyPr anchor="t" rtlCol="false" tIns="0" lIns="0" bIns="0" rIns="0">
            <a:spAutoFit/>
          </a:bodyPr>
          <a:lstStyle/>
          <a:p>
            <a:pPr algn="ctr" marL="0" indent="0" lvl="0">
              <a:lnSpc>
                <a:spcPts val="2394"/>
              </a:lnSpc>
              <a:spcBef>
                <a:spcPct val="0"/>
              </a:spcBef>
            </a:pPr>
            <a:r>
              <a:rPr lang="en-US" sz="1735" spc="170">
                <a:solidFill>
                  <a:srgbClr val="231F20"/>
                </a:solidFill>
                <a:latin typeface="Montserrat Classic Bold"/>
              </a:rPr>
              <a:t>GROUP 13</a:t>
            </a:r>
          </a:p>
        </p:txBody>
      </p:sp>
      <p:sp>
        <p:nvSpPr>
          <p:cNvPr name="Freeform 13" id="13"/>
          <p:cNvSpPr/>
          <p:nvPr/>
        </p:nvSpPr>
        <p:spPr>
          <a:xfrm flipH="false" flipV="false" rot="0">
            <a:off x="13428425" y="6245751"/>
            <a:ext cx="2599588" cy="2599588"/>
          </a:xfrm>
          <a:custGeom>
            <a:avLst/>
            <a:gdLst/>
            <a:ahLst/>
            <a:cxnLst/>
            <a:rect r="r" b="b" t="t" l="l"/>
            <a:pathLst>
              <a:path h="2599588" w="2599588">
                <a:moveTo>
                  <a:pt x="0" y="0"/>
                </a:moveTo>
                <a:lnTo>
                  <a:pt x="2599589" y="0"/>
                </a:lnTo>
                <a:lnTo>
                  <a:pt x="2599589" y="2599588"/>
                </a:lnTo>
                <a:lnTo>
                  <a:pt x="0" y="2599588"/>
                </a:lnTo>
                <a:lnTo>
                  <a:pt x="0" y="0"/>
                </a:lnTo>
                <a:close/>
              </a:path>
            </a:pathLst>
          </a:custGeom>
          <a:blipFill>
            <a:blip r:embed="rId6"/>
            <a:stretch>
              <a:fillRect l="0" t="0" r="0" b="0"/>
            </a:stretch>
          </a:blipFill>
        </p:spPr>
      </p:sp>
      <p:sp>
        <p:nvSpPr>
          <p:cNvPr name="Freeform 14" id="14"/>
          <p:cNvSpPr/>
          <p:nvPr/>
        </p:nvSpPr>
        <p:spPr>
          <a:xfrm flipH="false" flipV="false" rot="0">
            <a:off x="15467792" y="6673935"/>
            <a:ext cx="1791508" cy="1522782"/>
          </a:xfrm>
          <a:custGeom>
            <a:avLst/>
            <a:gdLst/>
            <a:ahLst/>
            <a:cxnLst/>
            <a:rect r="r" b="b" t="t" l="l"/>
            <a:pathLst>
              <a:path h="1522782" w="1791508">
                <a:moveTo>
                  <a:pt x="0" y="0"/>
                </a:moveTo>
                <a:lnTo>
                  <a:pt x="1791508" y="0"/>
                </a:lnTo>
                <a:lnTo>
                  <a:pt x="1791508" y="1522782"/>
                </a:lnTo>
                <a:lnTo>
                  <a:pt x="0" y="1522782"/>
                </a:lnTo>
                <a:lnTo>
                  <a:pt x="0" y="0"/>
                </a:lnTo>
                <a:close/>
              </a:path>
            </a:pathLst>
          </a:custGeom>
          <a:blipFill>
            <a:blip r:embed="rId7"/>
            <a:stretch>
              <a:fillRect l="0" t="0" r="0" b="0"/>
            </a:stretch>
          </a:blipFill>
        </p:spPr>
      </p:sp>
      <p:sp>
        <p:nvSpPr>
          <p:cNvPr name="Freeform 15" id="15"/>
          <p:cNvSpPr/>
          <p:nvPr/>
        </p:nvSpPr>
        <p:spPr>
          <a:xfrm flipH="false" flipV="false" rot="0">
            <a:off x="771533" y="2891773"/>
            <a:ext cx="12528731" cy="3353978"/>
          </a:xfrm>
          <a:custGeom>
            <a:avLst/>
            <a:gdLst/>
            <a:ahLst/>
            <a:cxnLst/>
            <a:rect r="r" b="b" t="t" l="l"/>
            <a:pathLst>
              <a:path h="3353978" w="12528731">
                <a:moveTo>
                  <a:pt x="0" y="0"/>
                </a:moveTo>
                <a:lnTo>
                  <a:pt x="12528731" y="0"/>
                </a:lnTo>
                <a:lnTo>
                  <a:pt x="12528731" y="3353978"/>
                </a:lnTo>
                <a:lnTo>
                  <a:pt x="0" y="3353978"/>
                </a:lnTo>
                <a:lnTo>
                  <a:pt x="0" y="0"/>
                </a:lnTo>
                <a:close/>
              </a:path>
            </a:pathLst>
          </a:custGeom>
          <a:blipFill>
            <a:blip r:embed="rId8"/>
            <a:stretch>
              <a:fillRect l="0" t="0" r="0" b="0"/>
            </a:stretch>
          </a:blipFill>
        </p:spPr>
      </p:sp>
      <p:sp>
        <p:nvSpPr>
          <p:cNvPr name="TextBox 16" id="16"/>
          <p:cNvSpPr txBox="true"/>
          <p:nvPr/>
        </p:nvSpPr>
        <p:spPr>
          <a:xfrm rot="0">
            <a:off x="899694" y="892250"/>
            <a:ext cx="12400569" cy="555260"/>
          </a:xfrm>
          <a:prstGeom prst="rect">
            <a:avLst/>
          </a:prstGeom>
        </p:spPr>
        <p:txBody>
          <a:bodyPr anchor="t" rtlCol="false" tIns="0" lIns="0" bIns="0" rIns="0">
            <a:spAutoFit/>
          </a:bodyPr>
          <a:lstStyle/>
          <a:p>
            <a:pPr algn="l" marL="693125" indent="-346562" lvl="1">
              <a:lnSpc>
                <a:spcPts val="4430"/>
              </a:lnSpc>
              <a:spcBef>
                <a:spcPct val="0"/>
              </a:spcBef>
              <a:buFont typeface="Arial"/>
              <a:buChar char="•"/>
            </a:pPr>
            <a:r>
              <a:rPr lang="en-US" sz="3210" spc="314">
                <a:solidFill>
                  <a:srgbClr val="231F20"/>
                </a:solidFill>
                <a:latin typeface="DM Sans Bold"/>
              </a:rPr>
              <a:t>BPMN Book a Futsal Field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DAFmCuHj-ak</dc:identifier>
  <dcterms:modified xsi:type="dcterms:W3CDTF">2011-08-01T06:04:30Z</dcterms:modified>
  <cp:revision>1</cp:revision>
  <dc:title>Grey minimalist business project presentation </dc:title>
</cp:coreProperties>
</file>